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  <p:sldMasterId id="2147483725" r:id="rId3"/>
    <p:sldMasterId id="2147483737" r:id="rId4"/>
  </p:sldMasterIdLst>
  <p:notesMasterIdLst>
    <p:notesMasterId r:id="rId81"/>
  </p:notesMasterIdLst>
  <p:handoutMasterIdLst>
    <p:handoutMasterId r:id="rId82"/>
  </p:handoutMasterIdLst>
  <p:sldIdLst>
    <p:sldId id="256" r:id="rId5"/>
    <p:sldId id="349" r:id="rId6"/>
    <p:sldId id="265" r:id="rId7"/>
    <p:sldId id="381" r:id="rId8"/>
    <p:sldId id="360" r:id="rId9"/>
    <p:sldId id="383" r:id="rId10"/>
    <p:sldId id="386" r:id="rId11"/>
    <p:sldId id="318" r:id="rId12"/>
    <p:sldId id="382" r:id="rId13"/>
    <p:sldId id="387" r:id="rId14"/>
    <p:sldId id="388" r:id="rId15"/>
    <p:sldId id="38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84" r:id="rId24"/>
    <p:sldId id="394" r:id="rId25"/>
    <p:sldId id="420" r:id="rId26"/>
    <p:sldId id="421" r:id="rId27"/>
    <p:sldId id="291" r:id="rId28"/>
    <p:sldId id="288" r:id="rId29"/>
    <p:sldId id="289" r:id="rId30"/>
    <p:sldId id="395" r:id="rId31"/>
    <p:sldId id="402" r:id="rId32"/>
    <p:sldId id="396" r:id="rId33"/>
    <p:sldId id="397" r:id="rId34"/>
    <p:sldId id="398" r:id="rId35"/>
    <p:sldId id="399" r:id="rId36"/>
    <p:sldId id="400" r:id="rId37"/>
    <p:sldId id="401" r:id="rId38"/>
    <p:sldId id="393" r:id="rId39"/>
    <p:sldId id="361" r:id="rId40"/>
    <p:sldId id="362" r:id="rId41"/>
    <p:sldId id="363" r:id="rId42"/>
    <p:sldId id="364" r:id="rId43"/>
    <p:sldId id="365" r:id="rId44"/>
    <p:sldId id="423" r:id="rId45"/>
    <p:sldId id="366" r:id="rId46"/>
    <p:sldId id="367" r:id="rId47"/>
    <p:sldId id="404" r:id="rId48"/>
    <p:sldId id="368" r:id="rId49"/>
    <p:sldId id="406" r:id="rId50"/>
    <p:sldId id="407" r:id="rId51"/>
    <p:sldId id="369" r:id="rId52"/>
    <p:sldId id="422" r:id="rId53"/>
    <p:sldId id="370" r:id="rId54"/>
    <p:sldId id="371" r:id="rId55"/>
    <p:sldId id="372" r:id="rId56"/>
    <p:sldId id="413" r:id="rId57"/>
    <p:sldId id="414" r:id="rId58"/>
    <p:sldId id="415" r:id="rId59"/>
    <p:sldId id="416" r:id="rId60"/>
    <p:sldId id="417" r:id="rId61"/>
    <p:sldId id="418" r:id="rId62"/>
    <p:sldId id="409" r:id="rId63"/>
    <p:sldId id="410" r:id="rId64"/>
    <p:sldId id="411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419" r:id="rId74"/>
    <p:sldId id="299" r:id="rId75"/>
    <p:sldId id="313" r:id="rId76"/>
    <p:sldId id="331" r:id="rId77"/>
    <p:sldId id="314" r:id="rId78"/>
    <p:sldId id="342" r:id="rId79"/>
    <p:sldId id="315" r:id="rId80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3" autoAdjust="0"/>
    <p:restoredTop sz="80109" autoAdjust="0"/>
  </p:normalViewPr>
  <p:slideViewPr>
    <p:cSldViewPr>
      <p:cViewPr>
        <p:scale>
          <a:sx n="75" d="100"/>
          <a:sy n="75" d="100"/>
        </p:scale>
        <p:origin x="-2004" y="-480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0450A14-1984-4078-9E10-83FDC85EC0C0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50F79F-EF92-4013-8754-5DC0A7245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6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6E14-FA26-4874-9D32-5FFCA3E43F60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279503E-BF1B-43C0-B836-0C9F9F6E2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43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Blob</a:t>
            </a:r>
            <a:r>
              <a:rPr lang="de-DE" baseline="0" dirty="0" smtClean="0"/>
              <a:t> detector is distinct from harris corner detector</a:t>
            </a:r>
            <a:endParaRPr lang="de-DE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59929-024C-402D-A738-2F83C0FC9602}" type="slidenum">
              <a:rPr lang="en-US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9DBBC-1520-4CCA-AD04-B7469784C38E}" type="slidenum">
              <a:rPr lang="en-US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2BA2B-11DB-4B6E-BE15-FD0E66A6E898}" type="slidenum">
              <a:rPr lang="en-US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07C77E-BDB4-4B71-89A3-BC02893D8999}" type="slidenum">
              <a:rPr lang="en-US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Earth mover’s distance is good for when nearby bins represent similar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A94948-84A0-4C58-89D5-654AE01197B1}" type="slidenum">
              <a:rPr lang="en-US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A94948-84A0-4C58-89D5-654AE01197B1}" type="slidenum">
              <a:rPr lang="en-US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7AE7C-562B-4A6A-8F4A-8E41B6A8D52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58B6F-2CB1-419C-8C75-776D0348483D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3CF29-2143-4745-843A-3D13FFDFD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8E866-C95C-48F6-BB52-09171EE7AB14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9DE0C-2A37-4EE3-A849-55957763A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A599F-D638-4F6C-B529-9E3D38E1AF6F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F66AE-E9B7-485E-8B01-F7AB73862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0B27C-FA24-4298-AED2-47DDAB0E8FA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01136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4A36C-BF20-47C8-AFDA-F15DBD9F3C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BE7D3-8517-4C5A-BB68-21AE023DF14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2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786BE-2034-4A01-A8B7-4E8696F728D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19B1E-F8B4-4837-AC34-51B0725274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11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A957F-1478-4650-96DD-2A1673C1CED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54684-9CC9-4810-90F1-6C426C44E8F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0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526D4-5FC1-4136-8494-A2484A18985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3649A-8075-4A0C-8C3D-85C2C7FCCD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16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9BE98-CAEF-4087-9DE0-D9FD90A634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618-6F59-4889-B673-8D37AE136B9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3F2A2-ACEE-409F-BB3E-7F9F30A5630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E07E-775F-4086-9DFF-187388710B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8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B2D7D-B9AC-4097-80A2-5749D90A3A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55FAA-6FA8-4C65-8E93-389526CAF2D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8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58905-532C-42AF-AF52-583E712B8722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F23-469E-4275-BA72-9C5EDBFB9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DA07D-2599-4C02-8946-C014926841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57464-6FB3-4BC7-A4C7-3E7D8181002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20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43353-F247-472E-B029-56C67D2F8EE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6E316-F2A5-470D-A49E-E661477FAE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41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E74B4-E980-4D0A-8CF4-61F8CFD4E1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C75A9-D850-4EDC-B5D8-96275783D17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96F45-B18A-4B79-8771-107EEBA7E6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3A391-EE52-47CA-8F1A-A3AF212831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44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01281-88FF-4EDD-B9FA-F4C608E45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399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A5B00-17EA-42AB-86D1-6700AF472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56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ABA35-3EE1-4A64-B926-A9A343E70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202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4225-C006-4C88-8BD3-283AAAC142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95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33430-5B48-4131-9C51-C79BF930A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236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89B28-5197-4AF7-A459-D6F2ACDDE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7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1C9A-8D76-4AD7-97C9-0396069C5BA1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02B07-F070-4EDB-B20E-1EF088E23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4A213-FBEE-45C2-BE51-C6C44341B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573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30596-61E3-45FD-9B50-B966DDBB3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0355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068AF-E83C-49D9-A73F-7DC0BE19C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9509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E482C-24DF-4AAC-A3AF-5E7794E85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925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4ED3A-EA5D-4A2C-AC18-A50044E20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816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DD613-FE25-4BDC-932F-76E0182B4298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E2112-EB3D-441D-BBF6-FE8472B9D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499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33370-A711-47C5-87A7-0200448E4047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8A19-95A3-47B6-A309-A5AEA039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1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4499D-DE38-454B-839A-5CFF12D609D1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A9A62-7CB7-4D7B-ACC0-EFF0BDBB8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930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5E0B0-57D9-44CE-8FC6-17AAC5A43271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4D35F-69CE-4B06-8B6C-6DBE58A645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4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6830E-3741-4839-9C90-9621DCC056EF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ED47-F3CB-47BD-A15A-A551F3D59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8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ED0C3-F8B4-429A-9062-CA5523AE0A26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BDA5-0928-4BA4-930C-DB84DFFCC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CB36C-FE95-41C4-B75A-1AA83C38BEC1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41DA7-AA41-42AD-ACEE-E9D9CCA6B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28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386A4-7531-4F6A-96D9-0828B17CB6AD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06253-EAF6-4F45-920B-C1C89BBED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13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99591-3AA6-4D57-983D-BACDA48DC93B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509F0-003A-4061-9A2A-3DF6148DD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0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8E396-B110-46BA-9A5E-BF99AE4AD8BE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3F6FC-3784-4019-B3E7-F0E34B415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928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B72BE-1510-4F7D-984C-7811AD27E6A8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20FB3-206D-4C9E-BE8D-A1BF91CF2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17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B898D-1F88-431A-9A09-3CBA2C4DF705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D5FF0-20E5-4DC6-881A-E949B8DF9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18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A45F3-3AA0-40CF-8403-F0D3EF65602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58582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62AF5-A0D0-4C2B-BF44-3021CE43B17E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BC1D9-9A68-4F21-8029-F3C8C35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5B9B8-60F1-4A13-8852-42BF3851DF0B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922A8-AD3D-4BCD-8DD0-1C9CE9AB7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80B19-307F-401E-89FD-62B5F1C47FD0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F40BB-538F-41CA-8B87-7DD12B8C2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4277-B787-4433-9EF7-87C48AB100AC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C631F-FB01-4381-827A-51534D82D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896B9-109A-49FE-AC5D-8D738401EA78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3490E-0B19-41AA-88BD-F43A60A51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8B18C6-8508-4116-A4CD-698FFF3368C0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C3187B-518C-4297-A486-8FFA291F9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5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B9A571-0154-41C9-8AB8-1AECB0CFC6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EAB0B7B-7CDE-4713-A5A9-3A866D27B6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Times New Roman" pitchFamily="18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Times New Roman" pitchFamily="18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Times New Roman" pitchFamily="18" charset="0"/>
              </a:rPr>
              <a:t>Second level</a:t>
            </a:r>
          </a:p>
          <a:p>
            <a:pPr lvl="2"/>
            <a:r>
              <a:rPr lang="en-US" altLang="en-US" smtClean="0">
                <a:sym typeface="Times New Roman" pitchFamily="18" charset="0"/>
              </a:rPr>
              <a:t>Third level</a:t>
            </a:r>
          </a:p>
          <a:p>
            <a:pPr lvl="3"/>
            <a:r>
              <a:rPr lang="en-US" altLang="en-US" smtClean="0">
                <a:sym typeface="Times New Roman" pitchFamily="18" charset="0"/>
              </a:rPr>
              <a:t>Fourth level</a:t>
            </a:r>
          </a:p>
          <a:p>
            <a:pPr lvl="4"/>
            <a:r>
              <a:rPr lang="en-US" altLang="en-US" smtClean="0">
                <a:sym typeface="Times New Roman" pitchFamily="18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59650" y="6248400"/>
            <a:ext cx="292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defRPr>
            </a:lvl1pPr>
          </a:lstStyle>
          <a:p>
            <a:pPr>
              <a:defRPr/>
            </a:pPr>
            <a:fld id="{0B37DE7D-021F-448C-B273-56F5F43A63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4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hf hdr="0" ftr="0" dt="0"/>
  <p:txStyles>
    <p:titleStyle>
      <a:lvl1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Times New Roman" pitchFamily="18" charset="0"/>
        </a:defRPr>
      </a:lvl1pPr>
      <a:lvl2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2pPr>
      <a:lvl3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3pPr>
      <a:lvl4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4pPr>
      <a:lvl5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9pPr>
    </p:titleStyle>
    <p:bodyStyle>
      <a:lvl1pPr marL="382588" indent="-342900" algn="l" rtl="0" eaLnBrk="0" fontAlgn="base" hangingPunct="0">
        <a:spcBef>
          <a:spcPts val="700"/>
        </a:spcBef>
        <a:spcAft>
          <a:spcPct val="0"/>
        </a:spcAft>
        <a:buSzPct val="100000"/>
        <a:buFont typeface="Times New Roman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731838" indent="-285750" algn="l" rtl="0" eaLnBrk="0" fontAlgn="base" hangingPunct="0">
        <a:spcBef>
          <a:spcPts val="600"/>
        </a:spcBef>
        <a:spcAft>
          <a:spcPct val="0"/>
        </a:spcAft>
        <a:buSzPct val="100000"/>
        <a:buFont typeface="Times New Roman" pitchFamily="18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2pPr>
      <a:lvl3pPr marL="1131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3D7A14A6-CA62-46AD-9BB5-D756AA61F106}" type="datetimeFigureOut">
              <a:rPr lang="en-US"/>
              <a:pPr>
                <a:defRPr/>
              </a:pPr>
              <a:t>03/08/2017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E7C11075-C1B9-4323-8CA2-8F06E02E34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34.png"/><Relationship Id="rId10" Type="http://schemas.openxmlformats.org/officeDocument/2006/relationships/image" Target="../media/image30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7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png"/><Relationship Id="rId11" Type="http://schemas.openxmlformats.org/officeDocument/2006/relationships/image" Target="../media/image49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50.png"/><Relationship Id="rId9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3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png"/><Relationship Id="rId11" Type="http://schemas.openxmlformats.org/officeDocument/2006/relationships/image" Target="../media/image59.wmf"/><Relationship Id="rId5" Type="http://schemas.openxmlformats.org/officeDocument/2006/relationships/image" Target="../media/image61.png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0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6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oleObject" Target="../embeddings/oleObject6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6.w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3.wmf"/><Relationship Id="rId10" Type="http://schemas.openxmlformats.org/officeDocument/2006/relationships/image" Target="../media/image23.png"/><Relationship Id="rId19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Image Features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CS696 </a:t>
            </a:r>
            <a:r>
              <a:rPr lang="en-US" dirty="0" smtClean="0">
                <a:solidFill>
                  <a:schemeClr val="tx1"/>
                </a:solidFill>
              </a:rPr>
              <a:t>: Computer Vision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err="1" smtClean="0">
                <a:solidFill>
                  <a:schemeClr val="tx1"/>
                </a:solidFill>
              </a:rPr>
              <a:t>Xiaobai</a:t>
            </a:r>
            <a:r>
              <a:rPr lang="en-US" dirty="0" smtClean="0">
                <a:solidFill>
                  <a:schemeClr val="tx1"/>
                </a:solidFill>
              </a:rPr>
              <a:t> Liu</a:t>
            </a: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533400" y="6488113"/>
            <a:ext cx="8369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Acknowledgment: Many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slides from Derek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Hoiem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</a:rPr>
              <a:t>Grauman&amp;Leibe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2008 AAAI Tutorial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895600" y="57912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Read </a:t>
            </a:r>
            <a:r>
              <a:rPr lang="en-US" altLang="en-US" sz="2400" dirty="0" err="1">
                <a:solidFill>
                  <a:srgbClr val="C00000"/>
                </a:solidFill>
              </a:rPr>
              <a:t>Szeliski</a:t>
            </a:r>
            <a:r>
              <a:rPr lang="en-US" altLang="en-US" sz="2400" dirty="0">
                <a:solidFill>
                  <a:srgbClr val="C00000"/>
                </a:solidFill>
              </a:rPr>
              <a:t>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edge detection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163911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2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6982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Gaussian 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4267200"/>
            <a:ext cx="2590800" cy="1787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7" y="4617220"/>
            <a:ext cx="1981200" cy="193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02" y="2466294"/>
            <a:ext cx="2381346" cy="96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9946" y="1981200"/>
            <a:ext cx="33538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Laplacian of Gaussian</a:t>
            </a:r>
            <a:endParaRPr lang="en-US" sz="2500" dirty="0"/>
          </a:p>
        </p:txBody>
      </p:sp>
      <p:pic>
        <p:nvPicPr>
          <p:cNvPr id="64521" name="Picture 9" descr="L(x, y; t)\ = g(x, y, t) * f(x, y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7" y="2731171"/>
            <a:ext cx="4171950" cy="3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3" name="Picture 11" descr="\nabla^2 L =L_{xx} + L_{yy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68" y="3245397"/>
            <a:ext cx="2096932" cy="34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7" descr="c-enhedg-laplap"/>
          <p:cNvPicPr>
            <a:picLocks noChangeAspect="1" noChangeArrowheads="1"/>
          </p:cNvPicPr>
          <p:nvPr/>
        </p:nvPicPr>
        <p:blipFill>
          <a:blip r:embed="rId8" cstate="print"/>
          <a:srcRect t="21783"/>
          <a:stretch>
            <a:fillRect/>
          </a:stretch>
        </p:blipFill>
        <p:spPr bwMode="auto">
          <a:xfrm>
            <a:off x="5251849" y="4617220"/>
            <a:ext cx="2520551" cy="197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9" b="24926"/>
          <a:stretch/>
        </p:blipFill>
        <p:spPr bwMode="auto">
          <a:xfrm>
            <a:off x="6172200" y="3505200"/>
            <a:ext cx="609600" cy="64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L(x, y; t)\ = g(x, y, t) * f(x, y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5" t="-18609" b="-1"/>
          <a:stretch/>
        </p:blipFill>
        <p:spPr bwMode="auto">
          <a:xfrm>
            <a:off x="6999190" y="3657832"/>
            <a:ext cx="1188810" cy="41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07"/>
          <a:stretch/>
        </p:blipFill>
        <p:spPr bwMode="auto">
          <a:xfrm>
            <a:off x="5410200" y="3782081"/>
            <a:ext cx="802887" cy="3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404610"/>
              </p:ext>
            </p:extLst>
          </p:nvPr>
        </p:nvGraphicFramePr>
        <p:xfrm>
          <a:off x="1965317" y="3713385"/>
          <a:ext cx="17129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Equation" r:id="rId9" imgW="990360" imgH="241200" progId="Equation.3">
                  <p:embed/>
                </p:oleObj>
              </mc:Choice>
              <mc:Fallback>
                <p:oleObj name="Equation" r:id="rId9" imgW="990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17" y="3713385"/>
                        <a:ext cx="1712912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07"/>
          <a:stretch/>
        </p:blipFill>
        <p:spPr bwMode="auto">
          <a:xfrm>
            <a:off x="1115513" y="3765937"/>
            <a:ext cx="802887" cy="3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2590800"/>
            <a:ext cx="4572000" cy="1676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05400" y="2579547"/>
            <a:ext cx="3581400" cy="1676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/>
          <p:cNvSpPr/>
          <p:nvPr/>
        </p:nvSpPr>
        <p:spPr>
          <a:xfrm>
            <a:off x="4811110" y="3245397"/>
            <a:ext cx="228600" cy="269852"/>
          </a:xfrm>
          <a:prstGeom prst="notched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859057"/>
              </p:ext>
            </p:extLst>
          </p:nvPr>
        </p:nvGraphicFramePr>
        <p:xfrm>
          <a:off x="3276600" y="1066800"/>
          <a:ext cx="2679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9" name="Equation" r:id="rId11" imgW="1549080" imgH="457200" progId="Equation.3">
                  <p:embed/>
                </p:oleObj>
              </mc:Choice>
              <mc:Fallback>
                <p:oleObj name="Equation" r:id="rId11" imgW="1549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066800"/>
                        <a:ext cx="267970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838199" y="3670627"/>
            <a:ext cx="3064149" cy="534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83200" y="3656481"/>
            <a:ext cx="3064149" cy="534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9" b="24926"/>
          <a:stretch/>
        </p:blipFill>
        <p:spPr bwMode="auto">
          <a:xfrm>
            <a:off x="7734773" y="6054492"/>
            <a:ext cx="609600" cy="64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3" grpId="0" animBg="1"/>
      <p:bldP spid="6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de-CH" dirty="0" smtClean="0"/>
              <a:t>Scale issue</a:t>
            </a:r>
          </a:p>
        </p:txBody>
      </p:sp>
      <p:sp>
        <p:nvSpPr>
          <p:cNvPr id="4710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CH" dirty="0" smtClean="0"/>
          </a:p>
        </p:txBody>
      </p:sp>
      <p:sp>
        <p:nvSpPr>
          <p:cNvPr id="348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7109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103313" y="1822450"/>
            <a:ext cx="17272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581150" y="4232275"/>
            <a:ext cx="77152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27" descr="c-enhedg-laplap"/>
          <p:cNvPicPr>
            <a:picLocks noChangeAspect="1" noChangeArrowheads="1"/>
          </p:cNvPicPr>
          <p:nvPr/>
        </p:nvPicPr>
        <p:blipFill>
          <a:blip r:embed="rId4" cstate="print"/>
          <a:srcRect t="21783"/>
          <a:stretch>
            <a:fillRect/>
          </a:stretch>
        </p:blipFill>
        <p:spPr bwMode="auto">
          <a:xfrm>
            <a:off x="1736725" y="5035550"/>
            <a:ext cx="4603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290638" y="3063875"/>
            <a:ext cx="135255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rot="5400000" flipH="1" flipV="1">
            <a:off x="1285876" y="3684587"/>
            <a:ext cx="3687762" cy="36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11500" y="5546725"/>
            <a:ext cx="3833813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22675" y="5948363"/>
            <a:ext cx="146050" cy="1460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6" name="Oval 25"/>
          <p:cNvSpPr/>
          <p:nvPr/>
        </p:nvSpPr>
        <p:spPr>
          <a:xfrm>
            <a:off x="4648200" y="5802313"/>
            <a:ext cx="508000" cy="5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7" name="Oval 26"/>
          <p:cNvSpPr/>
          <p:nvPr/>
        </p:nvSpPr>
        <p:spPr>
          <a:xfrm>
            <a:off x="5922963" y="5619750"/>
            <a:ext cx="803275" cy="8032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9" name="Freeform 28"/>
          <p:cNvSpPr/>
          <p:nvPr/>
        </p:nvSpPr>
        <p:spPr>
          <a:xfrm>
            <a:off x="2308194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276388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974502" y="542575"/>
                </a:lnTo>
                <a:cubicBezTo>
                  <a:pt x="2156302" y="582982"/>
                  <a:pt x="2184665" y="1416"/>
                  <a:pt x="2276388" y="708"/>
                </a:cubicBezTo>
                <a:cubicBezTo>
                  <a:pt x="2368111" y="0"/>
                  <a:pt x="2433011" y="457425"/>
                  <a:pt x="2524841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34" name="Freeform 33"/>
          <p:cNvSpPr/>
          <p:nvPr/>
        </p:nvSpPr>
        <p:spPr>
          <a:xfrm>
            <a:off x="3506775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387268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03348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823815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168961" y="542575"/>
                </a:lnTo>
                <a:cubicBezTo>
                  <a:pt x="1350761" y="582982"/>
                  <a:pt x="1433718" y="1416"/>
                  <a:pt x="1542860" y="708"/>
                </a:cubicBezTo>
                <a:cubicBezTo>
                  <a:pt x="1652002" y="0"/>
                  <a:pt x="1731985" y="457425"/>
                  <a:pt x="1823815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35" name="Freeform 34"/>
          <p:cNvSpPr/>
          <p:nvPr/>
        </p:nvSpPr>
        <p:spPr>
          <a:xfrm>
            <a:off x="4900617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867235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219390" y="542575"/>
                </a:lnTo>
                <a:cubicBezTo>
                  <a:pt x="401190" y="582982"/>
                  <a:pt x="497213" y="1416"/>
                  <a:pt x="611772" y="708"/>
                </a:cubicBezTo>
                <a:cubicBezTo>
                  <a:pt x="726331" y="0"/>
                  <a:pt x="814917" y="457425"/>
                  <a:pt x="906747" y="538329"/>
                </a:cubicBezTo>
                <a:cubicBezTo>
                  <a:pt x="1008147" y="544063"/>
                  <a:pt x="2274042" y="533948"/>
                  <a:pt x="2957689" y="531758"/>
                </a:cubicBez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09349"/>
              </p:ext>
            </p:extLst>
          </p:nvPr>
        </p:nvGraphicFramePr>
        <p:xfrm>
          <a:off x="457200" y="3890472"/>
          <a:ext cx="265113" cy="243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Equation" r:id="rId5" imgW="152280" imgH="139680" progId="Equation.3">
                  <p:embed/>
                </p:oleObj>
              </mc:Choice>
              <mc:Fallback>
                <p:oleObj name="Equation" r:id="rId5" imgW="15228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3890472"/>
                        <a:ext cx="265113" cy="243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01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439863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476375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1871663" y="2052638"/>
            <a:ext cx="215900" cy="2159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5651500" y="1728788"/>
            <a:ext cx="396875" cy="3952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39944" name="Group 7"/>
          <p:cNvGrpSpPr>
            <a:grpSpLocks/>
          </p:cNvGrpSpPr>
          <p:nvPr/>
        </p:nvGrpSpPr>
        <p:grpSpPr bwMode="auto">
          <a:xfrm>
            <a:off x="5821363" y="1881188"/>
            <a:ext cx="73025" cy="73025"/>
            <a:chOff x="1292" y="2205"/>
            <a:chExt cx="46" cy="46"/>
          </a:xfrm>
        </p:grpSpPr>
        <p:sp>
          <p:nvSpPr>
            <p:cNvPr id="39952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945" name="Group 10"/>
          <p:cNvGrpSpPr>
            <a:grpSpLocks/>
          </p:cNvGrpSpPr>
          <p:nvPr/>
        </p:nvGrpSpPr>
        <p:grpSpPr bwMode="auto">
          <a:xfrm>
            <a:off x="1943100" y="2124075"/>
            <a:ext cx="73025" cy="73025"/>
            <a:chOff x="1292" y="2205"/>
            <a:chExt cx="46" cy="46"/>
          </a:xfrm>
        </p:grpSpPr>
        <p:sp>
          <p:nvSpPr>
            <p:cNvPr id="39950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6" name="Line 13"/>
          <p:cNvSpPr>
            <a:spLocks noChangeShapeType="1"/>
          </p:cNvSpPr>
          <p:nvPr/>
        </p:nvSpPr>
        <p:spPr bwMode="auto">
          <a:xfrm>
            <a:off x="1979613" y="2303463"/>
            <a:ext cx="1116012" cy="20891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4"/>
          <p:cNvSpPr>
            <a:spLocks noChangeShapeType="1"/>
          </p:cNvSpPr>
          <p:nvPr/>
        </p:nvSpPr>
        <p:spPr bwMode="auto">
          <a:xfrm flipH="1">
            <a:off x="5616575" y="2160588"/>
            <a:ext cx="250825" cy="22685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99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80888"/>
              </p:ext>
            </p:extLst>
          </p:nvPr>
        </p:nvGraphicFramePr>
        <p:xfrm>
          <a:off x="4749800" y="4449763"/>
          <a:ext cx="188913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3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4449763"/>
                        <a:ext cx="188913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539750" y="5124450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 dirty="0"/>
              <a:t/>
            </a:r>
            <a:br>
              <a:rPr lang="pl-PL" sz="2400" dirty="0"/>
            </a:br>
            <a:r>
              <a:rPr lang="en-US" sz="2400" dirty="0" smtClean="0"/>
              <a:t>need to select blobs (interest points)  and scales. </a:t>
            </a:r>
            <a:endParaRPr lang="en-US" sz="2400" dirty="0"/>
          </a:p>
        </p:txBody>
      </p:sp>
      <p:pic>
        <p:nvPicPr>
          <p:cNvPr id="20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131129" y="4585884"/>
            <a:ext cx="762000" cy="38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096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096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0970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40983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71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40981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972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0973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5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8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80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pic>
        <p:nvPicPr>
          <p:cNvPr id="23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661988" y="5134543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684713" y="5179584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sp>
        <p:nvSpPr>
          <p:cNvPr id="112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199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1994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200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995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200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996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1997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1999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2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4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5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6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pic>
        <p:nvPicPr>
          <p:cNvPr id="25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661988" y="5134543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684713" y="5179584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sp>
        <p:nvSpPr>
          <p:cNvPr id="122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3018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303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303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20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3021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4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6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pic>
        <p:nvPicPr>
          <p:cNvPr id="27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661988" y="5134543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684713" y="5179584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sp>
        <p:nvSpPr>
          <p:cNvPr id="133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404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4061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2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4059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0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4044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4045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4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48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0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pic>
        <p:nvPicPr>
          <p:cNvPr id="29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661988" y="5134543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684713" y="5179584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sp>
        <p:nvSpPr>
          <p:cNvPr id="143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5066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5104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5102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3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506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5069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2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4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3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4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5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6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7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8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9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0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1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2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3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4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5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6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7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8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9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0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1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pic>
        <p:nvPicPr>
          <p:cNvPr id="48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661988" y="5134543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1" descr="\nabla^2 L =L_{xx} + L_{yy}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916" b="10208"/>
          <a:stretch/>
        </p:blipFill>
        <p:spPr bwMode="auto">
          <a:xfrm>
            <a:off x="4684713" y="5179584"/>
            <a:ext cx="642937" cy="3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sp>
        <p:nvSpPr>
          <p:cNvPr id="153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6090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6126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6124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9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6094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6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9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3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4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5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6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7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8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9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0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1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2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3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4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5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6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7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8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9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0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1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2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3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section: correspondence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Correspondence: matching points, patches, edges, or regions across images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3250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19" b="6260"/>
          <a:stretch/>
        </p:blipFill>
        <p:spPr bwMode="auto">
          <a:xfrm>
            <a:off x="1193292" y="2927445"/>
            <a:ext cx="1987600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92" y="3168874"/>
            <a:ext cx="1600200" cy="23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/>
        </p:blipFill>
        <p:spPr bwMode="auto">
          <a:xfrm>
            <a:off x="3555492" y="3845530"/>
            <a:ext cx="502768" cy="5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freefoto.com/images/41/15/41_15_85---Stop-Sign_we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6" t="32785" r="29762" b="42061"/>
          <a:stretch/>
        </p:blipFill>
        <p:spPr bwMode="auto">
          <a:xfrm>
            <a:off x="4356354" y="3803903"/>
            <a:ext cx="476250" cy="60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933956" y="3475516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71388" y="3803903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12692" y="385162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≈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19756" y="3919284"/>
            <a:ext cx="783336" cy="18500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32604" y="4190857"/>
            <a:ext cx="938784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interest points in space-scale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716189" y="1808955"/>
            <a:ext cx="3013075" cy="2670175"/>
            <a:chOff x="5867400" y="2168526"/>
            <a:chExt cx="3013134" cy="267017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3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Blob detector: Laplacian </a:t>
            </a:r>
            <a:r>
              <a:rPr lang="en-US" dirty="0"/>
              <a:t>of </a:t>
            </a:r>
            <a:r>
              <a:rPr lang="en-US" dirty="0" smtClean="0"/>
              <a:t>Gaussian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Interest points in Space-scale space</a:t>
            </a:r>
          </a:p>
          <a:p>
            <a:endParaRPr lang="en-US" dirty="0" smtClean="0"/>
          </a:p>
          <a:p>
            <a:r>
              <a:rPr lang="en-US" dirty="0" smtClean="0"/>
              <a:t>Feature/patch Descriptors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06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LOG can be approximated as the Difference between two Gaussian of a large kernel width  and small kernel width. </a:t>
            </a:r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990600" y="2362200"/>
            <a:ext cx="7461025" cy="3759435"/>
            <a:chOff x="565150" y="2420938"/>
            <a:chExt cx="7715250" cy="4176712"/>
          </a:xfrm>
        </p:grpSpPr>
        <p:pic>
          <p:nvPicPr>
            <p:cNvPr id="6" name="Picture 4" descr="c-enhedg-lapl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325" y="2420938"/>
              <a:ext cx="2016125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565150" y="4897438"/>
              <a:ext cx="7715250" cy="1700212"/>
              <a:chOff x="565150" y="4897438"/>
              <a:chExt cx="7715250" cy="1700212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56177" y="4899025"/>
                <a:ext cx="2170112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5150" y="4899025"/>
                <a:ext cx="2170113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10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119813" y="4897438"/>
                <a:ext cx="2160587" cy="1700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2735263" y="546100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-</a:t>
                </a:r>
                <a:endParaRPr lang="en-US" sz="2800" b="1"/>
              </a:p>
            </p:txBody>
          </p:sp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5507038" y="540385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=</a:t>
                </a:r>
                <a:endParaRPr lang="en-US" sz="2800" b="1"/>
              </a:p>
            </p:txBody>
          </p:sp>
        </p:grp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39" y="2514600"/>
            <a:ext cx="2286000" cy="177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988728"/>
              </p:ext>
            </p:extLst>
          </p:nvPr>
        </p:nvGraphicFramePr>
        <p:xfrm>
          <a:off x="1982788" y="6237288"/>
          <a:ext cx="4095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Equation" r:id="rId8" imgW="177480" imgH="215640" progId="Equation.3">
                  <p:embed/>
                </p:oleObj>
              </mc:Choice>
              <mc:Fallback>
                <p:oleObj name="Equation" r:id="rId8" imgW="177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2788" y="6237288"/>
                        <a:ext cx="409575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70144"/>
              </p:ext>
            </p:extLst>
          </p:nvPr>
        </p:nvGraphicFramePr>
        <p:xfrm>
          <a:off x="4335463" y="6248400"/>
          <a:ext cx="4381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Equation" r:id="rId10" imgW="190440" imgH="215640" progId="Equation.3">
                  <p:embed/>
                </p:oleObj>
              </mc:Choice>
              <mc:Fallback>
                <p:oleObj name="Equation" r:id="rId10" imgW="1904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5463" y="6248400"/>
                        <a:ext cx="4381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4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image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626"/>
          <a:stretch/>
        </p:blipFill>
        <p:spPr bwMode="auto">
          <a:xfrm>
            <a:off x="304800" y="1066799"/>
            <a:ext cx="5105399" cy="535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Subsampling</a:t>
            </a:r>
          </a:p>
          <a:p>
            <a:r>
              <a:rPr lang="en-US" dirty="0" smtClean="0"/>
              <a:t>Blurring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</a:t>
            </a:r>
            <a:r>
              <a:rPr lang="en-US" dirty="0" smtClean="0"/>
              <a:t> – Efficient Computation</a:t>
            </a:r>
            <a:endParaRPr lang="de-CH" dirty="0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in Gaussian scale pyramid</a:t>
            </a:r>
            <a:endParaRPr lang="de-CH" dirty="0" smtClean="0"/>
          </a:p>
        </p:txBody>
      </p:sp>
      <p:sp>
        <p:nvSpPr>
          <p:cNvPr id="174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K. Grauman, B. Leibe</a:t>
            </a:r>
          </a:p>
        </p:txBody>
      </p:sp>
      <p:grpSp>
        <p:nvGrpSpPr>
          <p:cNvPr id="51205" name="Group 39"/>
          <p:cNvGrpSpPr>
            <a:grpSpLocks/>
          </p:cNvGrpSpPr>
          <p:nvPr/>
        </p:nvGrpSpPr>
        <p:grpSpPr bwMode="auto">
          <a:xfrm>
            <a:off x="409575" y="1676400"/>
            <a:ext cx="8397875" cy="4483100"/>
            <a:chOff x="299979" y="1611314"/>
            <a:chExt cx="8397990" cy="4483136"/>
          </a:xfrm>
        </p:grpSpPr>
        <p:pic>
          <p:nvPicPr>
            <p:cNvPr id="5120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81796" y="1611314"/>
              <a:ext cx="6116173" cy="448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8313" y="3879833"/>
              <a:ext cx="1692275" cy="13557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51208" name="Freeform 10"/>
            <p:cNvSpPr>
              <a:spLocks/>
            </p:cNvSpPr>
            <p:nvPr/>
          </p:nvSpPr>
          <p:spPr bwMode="auto">
            <a:xfrm>
              <a:off x="3544888" y="3171809"/>
              <a:ext cx="560387" cy="708026"/>
            </a:xfrm>
            <a:custGeom>
              <a:avLst/>
              <a:gdLst>
                <a:gd name="T0" fmla="*/ 2147483647 w 353"/>
                <a:gd name="T1" fmla="*/ 2147483647 h 536"/>
                <a:gd name="T2" fmla="*/ 2147483647 w 353"/>
                <a:gd name="T3" fmla="*/ 2147483647 h 536"/>
                <a:gd name="T4" fmla="*/ 2147483647 w 353"/>
                <a:gd name="T5" fmla="*/ 2147483647 h 536"/>
                <a:gd name="T6" fmla="*/ 2147483647 w 353"/>
                <a:gd name="T7" fmla="*/ 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3"/>
                <a:gd name="T13" fmla="*/ 0 h 536"/>
                <a:gd name="T14" fmla="*/ 353 w 353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3" h="536">
                  <a:moveTo>
                    <a:pt x="194" y="536"/>
                  </a:moveTo>
                  <a:cubicBezTo>
                    <a:pt x="165" y="492"/>
                    <a:pt x="26" y="341"/>
                    <a:pt x="13" y="264"/>
                  </a:cubicBezTo>
                  <a:cubicBezTo>
                    <a:pt x="0" y="187"/>
                    <a:pt x="56" y="116"/>
                    <a:pt x="113" y="72"/>
                  </a:cubicBezTo>
                  <a:cubicBezTo>
                    <a:pt x="170" y="28"/>
                    <a:pt x="303" y="15"/>
                    <a:pt x="353" y="0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1209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3238" y="2224071"/>
              <a:ext cx="1116012" cy="89376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1210" name="Group 27"/>
            <p:cNvGrpSpPr>
              <a:grpSpLocks/>
            </p:cNvGrpSpPr>
            <p:nvPr/>
          </p:nvGrpSpPr>
          <p:grpSpPr bwMode="auto">
            <a:xfrm>
              <a:off x="3262300" y="4387339"/>
              <a:ext cx="433388" cy="358775"/>
              <a:chOff x="3311525" y="4457683"/>
              <a:chExt cx="433388" cy="358775"/>
            </a:xfrm>
          </p:grpSpPr>
          <p:sp>
            <p:nvSpPr>
              <p:cNvPr id="51226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7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1" name="Text Box 15"/>
            <p:cNvSpPr txBox="1">
              <a:spLocks noChangeArrowheads="1"/>
            </p:cNvSpPr>
            <p:nvPr/>
          </p:nvSpPr>
          <p:spPr bwMode="auto">
            <a:xfrm>
              <a:off x="299979" y="5218137"/>
              <a:ext cx="1952597" cy="3385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pl-PL" sz="1600" b="1" i="1"/>
                <a:t>Original image</a:t>
              </a:r>
              <a:r>
                <a:rPr lang="pl-PL" sz="1600" b="1" i="1">
                  <a:latin typeface="Symbol" pitchFamily="18" charset="2"/>
                </a:rPr>
                <a:t> </a:t>
              </a:r>
              <a:endParaRPr lang="en-US" sz="1600" b="1" i="1">
                <a:latin typeface="Symbol" pitchFamily="18" charset="2"/>
              </a:endParaRPr>
            </a:p>
          </p:txBody>
        </p:sp>
        <p:grpSp>
          <p:nvGrpSpPr>
            <p:cNvPr id="51212" name="Group 37"/>
            <p:cNvGrpSpPr>
              <a:grpSpLocks/>
            </p:cNvGrpSpPr>
            <p:nvPr/>
          </p:nvGrpSpPr>
          <p:grpSpPr bwMode="auto">
            <a:xfrm>
              <a:off x="2162142" y="4967315"/>
              <a:ext cx="1095390" cy="469900"/>
              <a:chOff x="2232026" y="4743433"/>
              <a:chExt cx="1095390" cy="469900"/>
            </a:xfrm>
          </p:grpSpPr>
          <p:sp>
            <p:nvSpPr>
              <p:cNvPr id="51224" name="Line 6"/>
              <p:cNvSpPr>
                <a:spLocks noChangeShapeType="1"/>
              </p:cNvSpPr>
              <p:nvPr/>
            </p:nvSpPr>
            <p:spPr bwMode="auto">
              <a:xfrm>
                <a:off x="2232026" y="5175232"/>
                <a:ext cx="1095390" cy="158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1225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8615692"/>
                  </p:ext>
                </p:extLst>
              </p:nvPr>
            </p:nvGraphicFramePr>
            <p:xfrm>
              <a:off x="2373313" y="4743433"/>
              <a:ext cx="6858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72" name="Equation" r:id="rId7" imgW="444240" imgH="304560" progId="Equation.3">
                      <p:embed/>
                    </p:oleObj>
                  </mc:Choice>
                  <mc:Fallback>
                    <p:oleObj name="Equation" r:id="rId7" imgW="444240" imgH="30456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3313" y="4743433"/>
                            <a:ext cx="685800" cy="469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213" name="Text Box 17"/>
            <p:cNvSpPr txBox="1">
              <a:spLocks noChangeArrowheads="1"/>
            </p:cNvSpPr>
            <p:nvPr/>
          </p:nvSpPr>
          <p:spPr bwMode="auto">
            <a:xfrm>
              <a:off x="482543" y="3100383"/>
              <a:ext cx="1606572" cy="5847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 i="1" dirty="0"/>
                <a:t>S</a:t>
              </a:r>
              <a:r>
                <a:rPr lang="pl-PL" sz="1600" b="1" i="1" dirty="0"/>
                <a:t>ampling with</a:t>
              </a:r>
              <a:r>
                <a:rPr lang="en-US" sz="1600" b="1" i="1" dirty="0"/>
                <a:t/>
              </a:r>
              <a:br>
                <a:rPr lang="en-US" sz="1600" b="1" i="1" dirty="0"/>
              </a:br>
              <a:r>
                <a:rPr lang="pl-PL" sz="1600" b="1" i="1" dirty="0"/>
                <a:t>step </a:t>
              </a:r>
              <a:r>
                <a:rPr lang="pl-PL" sz="1600" b="1" i="1" dirty="0" smtClean="0"/>
                <a:t>2</a:t>
              </a:r>
              <a:r>
                <a:rPr lang="en-US" sz="1600" b="1" i="1" dirty="0" smtClean="0"/>
                <a:t> (or </a:t>
              </a:r>
              <a:r>
                <a:rPr lang="pl-PL" sz="1600" b="1" i="1" dirty="0" smtClean="0">
                  <a:latin typeface="Symbol" pitchFamily="18" charset="2"/>
                </a:rPr>
                <a:t>s</a:t>
              </a:r>
              <a:r>
                <a:rPr lang="pl-PL" sz="1600" b="1" i="1" baseline="30000" dirty="0" smtClean="0">
                  <a:latin typeface="Symbol" pitchFamily="18" charset="2"/>
                </a:rPr>
                <a:t>4</a:t>
              </a:r>
              <a:r>
                <a:rPr lang="en-US" sz="1600" b="1" i="1" dirty="0" smtClean="0"/>
                <a:t>)</a:t>
              </a:r>
              <a:endParaRPr lang="en-US" sz="1600" b="1" i="1" dirty="0"/>
            </a:p>
          </p:txBody>
        </p:sp>
        <p:grpSp>
          <p:nvGrpSpPr>
            <p:cNvPr id="51214" name="Group 28"/>
            <p:cNvGrpSpPr>
              <a:grpSpLocks/>
            </p:cNvGrpSpPr>
            <p:nvPr/>
          </p:nvGrpSpPr>
          <p:grpSpPr bwMode="auto">
            <a:xfrm>
              <a:off x="3262300" y="3931539"/>
              <a:ext cx="433388" cy="358775"/>
              <a:chOff x="3311525" y="4457683"/>
              <a:chExt cx="433388" cy="358775"/>
            </a:xfrm>
          </p:grpSpPr>
          <p:sp>
            <p:nvSpPr>
              <p:cNvPr id="51222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3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5" name="Group 31"/>
            <p:cNvGrpSpPr>
              <a:grpSpLocks/>
            </p:cNvGrpSpPr>
            <p:nvPr/>
          </p:nvGrpSpPr>
          <p:grpSpPr bwMode="auto">
            <a:xfrm>
              <a:off x="3262300" y="5296455"/>
              <a:ext cx="433388" cy="358775"/>
              <a:chOff x="3311525" y="4457683"/>
              <a:chExt cx="433388" cy="358775"/>
            </a:xfrm>
          </p:grpSpPr>
          <p:sp>
            <p:nvSpPr>
              <p:cNvPr id="51220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1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6" name="Group 34"/>
            <p:cNvGrpSpPr>
              <a:grpSpLocks/>
            </p:cNvGrpSpPr>
            <p:nvPr/>
          </p:nvGrpSpPr>
          <p:grpSpPr bwMode="auto">
            <a:xfrm>
              <a:off x="3262300" y="4830429"/>
              <a:ext cx="433388" cy="358775"/>
              <a:chOff x="3311525" y="4457683"/>
              <a:chExt cx="433388" cy="358775"/>
            </a:xfrm>
          </p:grpSpPr>
          <p:sp>
            <p:nvSpPr>
              <p:cNvPr id="51218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9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7" name="Line 6"/>
            <p:cNvSpPr>
              <a:spLocks noChangeShapeType="1"/>
            </p:cNvSpPr>
            <p:nvPr/>
          </p:nvSpPr>
          <p:spPr bwMode="auto">
            <a:xfrm flipH="1" flipV="1">
              <a:off x="2862238" y="3171809"/>
              <a:ext cx="664669" cy="21937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local </a:t>
            </a:r>
            <a:r>
              <a:rPr lang="en-US" dirty="0"/>
              <a:t>maxima in </a:t>
            </a:r>
            <a:r>
              <a:rPr lang="en-US" dirty="0" smtClean="0"/>
              <a:t>position-scale space </a:t>
            </a:r>
            <a:r>
              <a:rPr lang="en-US" dirty="0"/>
              <a:t>of Difference-of-Gaussian</a:t>
            </a:r>
            <a:endParaRPr lang="de-CH" dirty="0"/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4814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4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4814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1142827"/>
                </p:ext>
              </p:extLst>
            </p:nvPr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5" name="Equation" r:id="rId10" imgW="990360" imgH="241200" progId="Equation.3">
                    <p:embed/>
                  </p:oleObj>
                </mc:Choice>
                <mc:Fallback>
                  <p:oleObj name="Equation" r:id="rId10" imgW="990360" imgH="241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8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endParaRPr lang="en-US" b="1" i="1">
                <a:latin typeface="Symbol" pitchFamily="18" charset="2"/>
              </a:endParaRPr>
            </a:p>
          </p:txBody>
        </p:sp>
        <p:sp>
          <p:nvSpPr>
            <p:cNvPr id="48149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2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0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3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1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4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2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5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3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4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5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6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7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48138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9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0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l-PL" b="1" dirty="0">
                <a:latin typeface="+mj-lt"/>
                <a:sym typeface="Symbol"/>
              </a:rPr>
              <a:t></a:t>
            </a:r>
            <a:r>
              <a:rPr lang="en-US" b="1" dirty="0">
                <a:latin typeface="+mj-lt"/>
                <a:sym typeface="Symbol"/>
              </a:rPr>
              <a:t> L</a:t>
            </a:r>
            <a:r>
              <a:rPr lang="pl-PL" b="1" dirty="0">
                <a:latin typeface="+mj-lt"/>
              </a:rPr>
              <a:t>ist of</a:t>
            </a:r>
            <a:r>
              <a:rPr lang="en-US" b="1" dirty="0">
                <a:latin typeface="+mj-lt"/>
              </a:rPr>
              <a:t>       </a:t>
            </a:r>
            <a:br>
              <a:rPr lang="en-US" b="1" dirty="0">
                <a:latin typeface="+mj-lt"/>
              </a:rPr>
            </a:br>
            <a:r>
              <a:rPr lang="en-US" b="1" i="1" dirty="0">
                <a:latin typeface="+mj-lt"/>
              </a:rPr>
              <a:t>    </a:t>
            </a:r>
            <a:r>
              <a:rPr lang="pl-PL" b="1" i="1" dirty="0">
                <a:latin typeface="+mj-lt"/>
              </a:rPr>
              <a:t>(x, y, s)</a:t>
            </a:r>
            <a:endParaRPr lang="en-US" b="1" i="1" dirty="0">
              <a:latin typeface="+mj-lt"/>
            </a:endParaRPr>
          </a:p>
        </p:txBody>
      </p:sp>
      <p:pic>
        <p:nvPicPr>
          <p:cNvPr id="48137" name="Picture 27" descr="c-enhedg-lapla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460280"/>
              </p:ext>
            </p:extLst>
          </p:nvPr>
        </p:nvGraphicFramePr>
        <p:xfrm>
          <a:off x="2590800" y="5569984"/>
          <a:ext cx="685791" cy="46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6" name="Equation" r:id="rId14" imgW="444240" imgH="304560" progId="Equation.3">
                  <p:embed/>
                </p:oleObj>
              </mc:Choice>
              <mc:Fallback>
                <p:oleObj name="Equation" r:id="rId14" imgW="4442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569984"/>
                        <a:ext cx="685791" cy="469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Difference-of-Gaussian</a:t>
            </a:r>
            <a:endParaRPr lang="de-CH" dirty="0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smtClean="0"/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175" y="1238250"/>
            <a:ext cx="53165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dirty="0" err="1" smtClean="0"/>
              <a:t>special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Imfilter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imresize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corner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Harris Detector</a:t>
            </a:r>
          </a:p>
          <a:p>
            <a:endParaRPr lang="en-US" dirty="0"/>
          </a:p>
          <a:p>
            <a:r>
              <a:rPr lang="en-US" dirty="0" err="1" smtClean="0"/>
              <a:t>LoG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DoG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More….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Harris-Laplace </a:t>
            </a:r>
            <a:r>
              <a:rPr lang="en-US" sz="1800" smtClean="0"/>
              <a:t>[Mikolajczyk ‘01]</a:t>
            </a:r>
            <a:endParaRPr lang="de-CH" smtClean="0"/>
          </a:p>
        </p:txBody>
      </p:sp>
      <p:sp>
        <p:nvSpPr>
          <p:cNvPr id="5427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Initialization: Multiscale Harris corner detection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3465513"/>
            <a:ext cx="1584325" cy="1270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2838" y="5283200"/>
            <a:ext cx="1449387" cy="1135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4132263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363" y="2979738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363" y="1827213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4281" name="Text Box 8"/>
          <p:cNvSpPr txBox="1">
            <a:spLocks noChangeArrowheads="1"/>
          </p:cNvSpPr>
          <p:nvPr/>
        </p:nvSpPr>
        <p:spPr bwMode="auto">
          <a:xfrm>
            <a:off x="4391025" y="5794375"/>
            <a:ext cx="4333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endParaRPr lang="en-US" sz="1600" b="1" i="1">
              <a:latin typeface="Symbol" pitchFamily="18" charset="2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391025" y="4786313"/>
            <a:ext cx="4333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2</a:t>
            </a:r>
            <a:endParaRPr lang="en-US" sz="1600" b="1" i="1" baseline="30000">
              <a:latin typeface="Symbol" pitchFamily="18" charset="2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516688" y="5554663"/>
            <a:ext cx="2268537" cy="787400"/>
            <a:chOff x="6516688" y="5554663"/>
            <a:chExt cx="2268537" cy="787400"/>
          </a:xfrm>
        </p:grpSpPr>
        <p:pic>
          <p:nvPicPr>
            <p:cNvPr id="54303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16688" y="5554663"/>
              <a:ext cx="2268537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304" name="Group 34"/>
            <p:cNvGrpSpPr>
              <a:grpSpLocks/>
            </p:cNvGrpSpPr>
            <p:nvPr/>
          </p:nvGrpSpPr>
          <p:grpSpPr bwMode="auto">
            <a:xfrm>
              <a:off x="7602538" y="5949950"/>
              <a:ext cx="180975" cy="88900"/>
              <a:chOff x="7602538" y="5949950"/>
              <a:chExt cx="180975" cy="88900"/>
            </a:xfrm>
          </p:grpSpPr>
          <p:sp>
            <p:nvSpPr>
              <p:cNvPr id="54305" name="Line 11"/>
              <p:cNvSpPr>
                <a:spLocks noChangeShapeType="1"/>
              </p:cNvSpPr>
              <p:nvPr/>
            </p:nvSpPr>
            <p:spPr bwMode="auto">
              <a:xfrm>
                <a:off x="7669213" y="5949950"/>
                <a:ext cx="71437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6" name="Line 12"/>
              <p:cNvSpPr>
                <a:spLocks noChangeShapeType="1"/>
              </p:cNvSpPr>
              <p:nvPr/>
            </p:nvSpPr>
            <p:spPr bwMode="auto">
              <a:xfrm flipV="1">
                <a:off x="7602538" y="596582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588125" y="4370388"/>
            <a:ext cx="2268538" cy="787400"/>
            <a:chOff x="6588125" y="4370388"/>
            <a:chExt cx="2268538" cy="787400"/>
          </a:xfrm>
        </p:grpSpPr>
        <p:pic>
          <p:nvPicPr>
            <p:cNvPr id="54299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4370388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300" name="Group 35"/>
            <p:cNvGrpSpPr>
              <a:grpSpLocks/>
            </p:cNvGrpSpPr>
            <p:nvPr/>
          </p:nvGrpSpPr>
          <p:grpSpPr bwMode="auto">
            <a:xfrm>
              <a:off x="7673975" y="4765675"/>
              <a:ext cx="180975" cy="88900"/>
              <a:chOff x="7673975" y="4765675"/>
              <a:chExt cx="180975" cy="88900"/>
            </a:xfrm>
          </p:grpSpPr>
          <p:sp>
            <p:nvSpPr>
              <p:cNvPr id="54301" name="Line 14"/>
              <p:cNvSpPr>
                <a:spLocks noChangeShapeType="1"/>
              </p:cNvSpPr>
              <p:nvPr/>
            </p:nvSpPr>
            <p:spPr bwMode="auto">
              <a:xfrm>
                <a:off x="7740650" y="4765675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2" name="Line 15"/>
              <p:cNvSpPr>
                <a:spLocks noChangeShapeType="1"/>
              </p:cNvSpPr>
              <p:nvPr/>
            </p:nvSpPr>
            <p:spPr bwMode="auto">
              <a:xfrm flipV="1">
                <a:off x="7673975" y="4781550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6588125" y="3178175"/>
            <a:ext cx="2268538" cy="787400"/>
            <a:chOff x="6588125" y="3178175"/>
            <a:chExt cx="2268538" cy="787400"/>
          </a:xfrm>
        </p:grpSpPr>
        <p:pic>
          <p:nvPicPr>
            <p:cNvPr id="54295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3178175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296" name="Group 36"/>
            <p:cNvGrpSpPr>
              <a:grpSpLocks/>
            </p:cNvGrpSpPr>
            <p:nvPr/>
          </p:nvGrpSpPr>
          <p:grpSpPr bwMode="auto">
            <a:xfrm>
              <a:off x="7673975" y="3573463"/>
              <a:ext cx="180975" cy="88900"/>
              <a:chOff x="7673975" y="3573463"/>
              <a:chExt cx="180975" cy="88900"/>
            </a:xfrm>
          </p:grpSpPr>
          <p:sp>
            <p:nvSpPr>
              <p:cNvPr id="54297" name="Line 17"/>
              <p:cNvSpPr>
                <a:spLocks noChangeShapeType="1"/>
              </p:cNvSpPr>
              <p:nvPr/>
            </p:nvSpPr>
            <p:spPr bwMode="auto">
              <a:xfrm>
                <a:off x="7740650" y="3573463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8" name="Line 18"/>
              <p:cNvSpPr>
                <a:spLocks noChangeShapeType="1"/>
              </p:cNvSpPr>
              <p:nvPr/>
            </p:nvSpPr>
            <p:spPr bwMode="auto">
              <a:xfrm flipV="1">
                <a:off x="7673975" y="3589338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588125" y="2030413"/>
            <a:ext cx="2268538" cy="787400"/>
            <a:chOff x="6588125" y="2030413"/>
            <a:chExt cx="2268538" cy="787400"/>
          </a:xfrm>
        </p:grpSpPr>
        <p:pic>
          <p:nvPicPr>
            <p:cNvPr id="54291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2030413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292" name="Group 37"/>
            <p:cNvGrpSpPr>
              <a:grpSpLocks/>
            </p:cNvGrpSpPr>
            <p:nvPr/>
          </p:nvGrpSpPr>
          <p:grpSpPr bwMode="auto">
            <a:xfrm>
              <a:off x="7673975" y="2425700"/>
              <a:ext cx="180975" cy="88900"/>
              <a:chOff x="7673975" y="2425700"/>
              <a:chExt cx="180975" cy="88900"/>
            </a:xfrm>
          </p:grpSpPr>
          <p:sp>
            <p:nvSpPr>
              <p:cNvPr id="54293" name="Line 20"/>
              <p:cNvSpPr>
                <a:spLocks noChangeShapeType="1"/>
              </p:cNvSpPr>
              <p:nvPr/>
            </p:nvSpPr>
            <p:spPr bwMode="auto">
              <a:xfrm>
                <a:off x="7740650" y="2425700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4" name="Line 21"/>
              <p:cNvSpPr>
                <a:spLocks noChangeShapeType="1"/>
              </p:cNvSpPr>
              <p:nvPr/>
            </p:nvSpPr>
            <p:spPr bwMode="auto">
              <a:xfrm flipV="1">
                <a:off x="7673975" y="244157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4427538" y="3573463"/>
            <a:ext cx="4333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3</a:t>
            </a:r>
            <a:endParaRPr lang="en-US" sz="1600" b="1" i="1" baseline="30000">
              <a:latin typeface="Symbol" pitchFamily="18" charset="2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4462463" y="2565400"/>
            <a:ext cx="4333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4</a:t>
            </a:r>
            <a:endParaRPr lang="en-US" sz="1600" b="1" i="1" baseline="30000">
              <a:latin typeface="Symbol" pitchFamily="18" charset="2"/>
            </a:endParaRPr>
          </a:p>
        </p:txBody>
      </p:sp>
      <p:sp>
        <p:nvSpPr>
          <p:cNvPr id="54289" name="Text Box 24"/>
          <p:cNvSpPr txBox="1">
            <a:spLocks noChangeArrowheads="1"/>
          </p:cNvSpPr>
          <p:nvPr/>
        </p:nvSpPr>
        <p:spPr bwMode="auto">
          <a:xfrm>
            <a:off x="3768725" y="6450013"/>
            <a:ext cx="309562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/>
              <a:t>Computing Harris function</a:t>
            </a:r>
            <a:endParaRPr lang="en-US" sz="1600" b="1"/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6470650" y="6450013"/>
            <a:ext cx="244792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/>
              <a:t>Detecting local maxima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7137045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Keypoint Matching</a:t>
            </a:r>
            <a:endParaRPr lang="de-CH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6467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6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5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6451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3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6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7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8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9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0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1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2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3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4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5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6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52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6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3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6429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9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0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0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31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7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5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4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5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36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7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8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6396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40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2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1. Find a set of   </a:t>
            </a:r>
            <a:br>
              <a:rPr lang="en-US" sz="2100" b="1"/>
            </a:br>
            <a:r>
              <a:rPr lang="en-US" sz="2100" b="1"/>
              <a:t>    distinctive key-</a:t>
            </a:r>
            <a:br>
              <a:rPr lang="en-US" sz="2100" b="1"/>
            </a:br>
            <a:r>
              <a:rPr lang="en-US" sz="2100" b="1"/>
              <a:t>    points </a:t>
            </a:r>
            <a:endParaRPr lang="en-US" b="1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3. Extract and </a:t>
            </a:r>
            <a:br>
              <a:rPr lang="en-US" sz="2100" b="1"/>
            </a:br>
            <a:r>
              <a:rPr lang="en-US" sz="2100" b="1"/>
              <a:t>    normalize the    </a:t>
            </a:r>
            <a:br>
              <a:rPr lang="en-US" sz="2100" b="1"/>
            </a:br>
            <a:r>
              <a:rPr lang="en-US" sz="2100" b="1"/>
              <a:t>    region content  </a:t>
            </a:r>
            <a:endParaRPr lang="en-US" b="1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Harris-Laplace </a:t>
            </a:r>
            <a:r>
              <a:rPr lang="en-US" sz="1800" smtClean="0"/>
              <a:t>[Mikolajczyk ‘01]</a:t>
            </a:r>
            <a:endParaRPr lang="de-CH" smtClean="0"/>
          </a:p>
        </p:txBody>
      </p:sp>
      <p:sp>
        <p:nvSpPr>
          <p:cNvPr id="5529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Initialization: Multiscale Harris corner detection</a:t>
            </a:r>
          </a:p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Scale selection based on Laplacian</a:t>
            </a:r>
            <a:br>
              <a:rPr lang="en-US" sz="2800" smtClean="0"/>
            </a:br>
            <a:r>
              <a:rPr lang="en-US" sz="2800" smtClean="0"/>
              <a:t>(same procedure with Hessian </a:t>
            </a:r>
            <a:r>
              <a:rPr lang="en-US" sz="2800" smtClean="0">
                <a:sym typeface="Symbol" pitchFamily="18" charset="2"/>
              </a:rPr>
              <a:t> </a:t>
            </a:r>
            <a:r>
              <a:rPr lang="en-US" sz="2800" smtClean="0"/>
              <a:t>Hessian-Laplace)</a:t>
            </a:r>
            <a:endParaRPr lang="de-CH" sz="2800" smtClean="0"/>
          </a:p>
        </p:txBody>
      </p:sp>
      <p:sp>
        <p:nvSpPr>
          <p:cNvPr id="399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3349625"/>
            <a:ext cx="82946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387725" y="2917825"/>
            <a:ext cx="2628900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l-PL" b="1"/>
              <a:t>Harris points</a:t>
            </a:r>
            <a:endParaRPr lang="en-US" b="1"/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3171825" y="6049963"/>
            <a:ext cx="3060700" cy="369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l-PL" b="1"/>
              <a:t>Harris-Laplace points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883889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897938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Maximally Stable Extremal Regions </a:t>
            </a:r>
            <a:r>
              <a:rPr lang="en-US" sz="1800" smtClean="0"/>
              <a:t>[Matas ‘02]</a:t>
            </a:r>
            <a:endParaRPr lang="de-CH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Based on Watershed segmentation algorithm</a:t>
            </a:r>
          </a:p>
          <a:p>
            <a:pPr eaLnBrk="1" hangingPunct="1"/>
            <a:r>
              <a:rPr lang="en-US" smtClean="0"/>
              <a:t>Select regions that stay stable over a large parameter range</a:t>
            </a:r>
            <a:endParaRPr lang="de-CH" smtClean="0"/>
          </a:p>
          <a:p>
            <a:pPr eaLnBrk="1" hangingPunct="1"/>
            <a:endParaRPr lang="de-CH" smtClean="0"/>
          </a:p>
        </p:txBody>
      </p:sp>
      <p:sp>
        <p:nvSpPr>
          <p:cNvPr id="409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6325" name="Picture 4" descr="g1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2781300"/>
            <a:ext cx="251936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5" descr="g1a_35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2781300"/>
            <a:ext cx="2519362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7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71" name="Picture 5" descr="g1a_340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9" name="Picture 5" descr="g1a_330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7" name="Picture 5" descr="g1a_3200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5" name="Picture 5" descr="g1a_3100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692275" y="2781300"/>
            <a:ext cx="5327650" cy="2527300"/>
            <a:chOff x="1692275" y="2781300"/>
            <a:chExt cx="5327650" cy="2527300"/>
          </a:xfrm>
        </p:grpSpPr>
        <p:pic>
          <p:nvPicPr>
            <p:cNvPr id="56362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3" name="Picture 5" descr="g1a_3000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98975" y="278765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1" name="Picture 5" descr="g1a_2900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9" name="Picture 5" descr="g1a_2800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7" name="Picture 5" descr="g1a_2700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5" name="Picture 5" descr="g1a_2600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1692275" y="2781300"/>
            <a:ext cx="5327650" cy="2520950"/>
            <a:chOff x="1692275" y="2781300"/>
            <a:chExt cx="5327650" cy="2520950"/>
          </a:xfrm>
        </p:grpSpPr>
        <p:pic>
          <p:nvPicPr>
            <p:cNvPr id="56352" name="Picture 4" descr="g1a_25000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498975" y="278130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3" name="Picture 5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1" name="Picture 5" descr="g1a_2400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9" name="Picture 5" descr="g1a_23000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7" name="Picture 5" descr="g1a_22000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5" name="Picture 5" descr="g1a_21000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2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3" name="Picture 5" descr="g1a_2000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79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Example Results: MSER</a:t>
            </a:r>
            <a:endParaRPr lang="de-CH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algn="l">
              <a:defRPr/>
            </a:pPr>
            <a:fld id="{9B34A58F-610F-430F-A04D-DB1053A60612}" type="slidenum">
              <a:rPr lang="de-DE" smtClean="0"/>
              <a:pPr algn="l">
                <a:defRPr/>
              </a:pPr>
              <a:t>32</a:t>
            </a:fld>
            <a:endParaRPr lang="de-DE" smtClean="0"/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2" cstate="print"/>
          <a:srcRect r="56670" b="7520"/>
          <a:stretch>
            <a:fillRect/>
          </a:stretch>
        </p:blipFill>
        <p:spPr bwMode="auto">
          <a:xfrm>
            <a:off x="1004888" y="1238250"/>
            <a:ext cx="3713162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7350" name="Picture 3" descr="matas_nesquik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57463" y="4414838"/>
            <a:ext cx="2160587" cy="2160587"/>
          </a:xfrm>
        </p:spPr>
      </p:pic>
      <p:pic>
        <p:nvPicPr>
          <p:cNvPr id="57351" name="Picture 4" descr="matas_nesqui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4750" y="4414838"/>
            <a:ext cx="2232025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4"/>
          <p:cNvPicPr>
            <a:picLocks noChangeAspect="1" noChangeArrowheads="1"/>
          </p:cNvPicPr>
          <p:nvPr/>
        </p:nvPicPr>
        <p:blipFill>
          <a:blip r:embed="rId2" cstate="print"/>
          <a:srcRect l="56670" b="7520"/>
          <a:stretch>
            <a:fillRect/>
          </a:stretch>
        </p:blipFill>
        <p:spPr bwMode="auto">
          <a:xfrm>
            <a:off x="4984750" y="1238250"/>
            <a:ext cx="3713163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762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 l="56670" b="7520"/>
          <a:stretch>
            <a:fillRect/>
          </a:stretch>
        </p:blipFill>
        <p:spPr bwMode="auto">
          <a:xfrm>
            <a:off x="5029200" y="3759200"/>
            <a:ext cx="3713163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3" cstate="print"/>
          <a:srcRect r="53581" b="33736"/>
          <a:stretch>
            <a:fillRect/>
          </a:stretch>
        </p:blipFill>
        <p:spPr bwMode="auto">
          <a:xfrm>
            <a:off x="838200" y="3733800"/>
            <a:ext cx="2590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3429000" y="4572000"/>
            <a:ext cx="62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LoG</a:t>
            </a:r>
          </a:p>
        </p:txBody>
      </p:sp>
      <p:pic>
        <p:nvPicPr>
          <p:cNvPr id="58375" name="Picture 4"/>
          <p:cNvPicPr>
            <a:picLocks noChangeAspect="1" noChangeArrowheads="1"/>
          </p:cNvPicPr>
          <p:nvPr/>
        </p:nvPicPr>
        <p:blipFill>
          <a:blip r:embed="rId4" cstate="print"/>
          <a:srcRect l="13226" t="6660" r="47676" b="44778"/>
          <a:stretch>
            <a:fillRect/>
          </a:stretch>
        </p:blipFill>
        <p:spPr bwMode="auto">
          <a:xfrm>
            <a:off x="5410200" y="533400"/>
            <a:ext cx="33162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6" name="TextBox 7"/>
          <p:cNvSpPr txBox="1">
            <a:spLocks noChangeArrowheads="1"/>
          </p:cNvSpPr>
          <p:nvPr/>
        </p:nvSpPr>
        <p:spPr bwMode="auto">
          <a:xfrm>
            <a:off x="6400800" y="228600"/>
            <a:ext cx="1017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Hessian</a:t>
            </a:r>
          </a:p>
        </p:txBody>
      </p:sp>
      <p:sp>
        <p:nvSpPr>
          <p:cNvPr id="58377" name="TextBox 8"/>
          <p:cNvSpPr txBox="1">
            <a:spLocks noChangeArrowheads="1"/>
          </p:cNvSpPr>
          <p:nvPr/>
        </p:nvSpPr>
        <p:spPr bwMode="auto">
          <a:xfrm>
            <a:off x="6400800" y="3516313"/>
            <a:ext cx="850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MSER</a:t>
            </a:r>
          </a:p>
        </p:txBody>
      </p:sp>
      <p:pic>
        <p:nvPicPr>
          <p:cNvPr id="58378" name="Picture 4"/>
          <p:cNvPicPr>
            <a:picLocks noChangeAspect="1" noChangeArrowheads="1"/>
          </p:cNvPicPr>
          <p:nvPr/>
        </p:nvPicPr>
        <p:blipFill>
          <a:blip r:embed="rId5" cstate="print"/>
          <a:srcRect l="13028" t="6926" r="48698" b="49718"/>
          <a:stretch>
            <a:fillRect/>
          </a:stretch>
        </p:blipFill>
        <p:spPr bwMode="auto">
          <a:xfrm>
            <a:off x="533400" y="914400"/>
            <a:ext cx="3241675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9" name="TextBox 10"/>
          <p:cNvSpPr txBox="1">
            <a:spLocks noChangeArrowheads="1"/>
          </p:cNvSpPr>
          <p:nvPr/>
        </p:nvSpPr>
        <p:spPr bwMode="auto">
          <a:xfrm>
            <a:off x="3733800" y="9906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Harris</a:t>
            </a:r>
          </a:p>
        </p:txBody>
      </p:sp>
    </p:spTree>
    <p:extLst>
      <p:ext uri="{BB962C8B-B14F-4D97-AF65-F5344CB8AC3E}">
        <p14:creationId xmlns:p14="http://schemas.microsoft.com/office/powerpoint/2010/main" val="786025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Available at a web site near you…</a:t>
            </a:r>
            <a:endParaRPr lang="de-CH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For most local feature detectors, executables are available online: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http://www.robots.ox.ac.uk/~vgg/research/affine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http://www.cs.ubc.ca/~lowe/keypoints/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http://www.vision.ee.ethz.ch/~surf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de-CH" dirty="0" smtClean="0"/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061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Blob detector: Laplacian </a:t>
            </a:r>
            <a:r>
              <a:rPr lang="en-US" dirty="0"/>
              <a:t>of </a:t>
            </a:r>
            <a:r>
              <a:rPr lang="en-US" dirty="0" smtClean="0"/>
              <a:t>Gaussian</a:t>
            </a:r>
          </a:p>
          <a:p>
            <a:endParaRPr lang="en-US" dirty="0"/>
          </a:p>
          <a:p>
            <a:r>
              <a:rPr lang="en-US" dirty="0" smtClean="0"/>
              <a:t>Interest points in Space-scale space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Feature/patch Descriptors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8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Templates</a:t>
            </a:r>
          </a:p>
          <a:p>
            <a:pPr lvl="1"/>
            <a:r>
              <a:rPr lang="en-US" altLang="en-US" smtClean="0"/>
              <a:t>Intensity, gradients, etc.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Histograms</a:t>
            </a:r>
          </a:p>
          <a:p>
            <a:pPr lvl="1"/>
            <a:r>
              <a:rPr lang="en-US" altLang="en-US" smtClean="0"/>
              <a:t>Color, texture, SIFT descriptors, etc.</a:t>
            </a:r>
          </a:p>
          <a:p>
            <a:endParaRPr lang="en-US" altLang="en-US" smtClean="0"/>
          </a:p>
        </p:txBody>
      </p:sp>
      <p:pic>
        <p:nvPicPr>
          <p:cNvPr id="57348" name="Picture 11" descr="training_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r="90845" b="80986"/>
          <a:stretch>
            <a:fillRect/>
          </a:stretch>
        </p:blipFill>
        <p:spPr bwMode="auto">
          <a:xfrm>
            <a:off x="5410200" y="1600200"/>
            <a:ext cx="12192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92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4953000"/>
            <a:ext cx="6781800" cy="1447800"/>
          </a:xfrm>
          <a:noFill/>
        </p:spPr>
        <p:txBody>
          <a:bodyPr/>
          <a:lstStyle/>
          <a:p>
            <a:pPr marL="169863" indent="-169863">
              <a:buFont typeface="Arial" pitchFamily="34" charset="0"/>
              <a:buNone/>
            </a:pPr>
            <a:r>
              <a:rPr lang="en-US" altLang="en-US" sz="3600" smtClean="0"/>
              <a:t>Global histogram</a:t>
            </a:r>
          </a:p>
          <a:p>
            <a:pPr marL="169863" indent="-169863"/>
            <a:r>
              <a:rPr lang="en-US" altLang="en-US" sz="2400" smtClean="0"/>
              <a:t>Represent distribution of features</a:t>
            </a:r>
          </a:p>
          <a:p>
            <a:pPr marL="569913" lvl="1" indent="-169863"/>
            <a:r>
              <a:rPr lang="en-US" altLang="en-US" sz="1800" smtClean="0"/>
              <a:t>Color, texture, depth, …</a:t>
            </a:r>
            <a:endParaRPr lang="en-US" altLang="en-US" sz="5400" smtClean="0"/>
          </a:p>
        </p:txBody>
      </p:sp>
      <p:pic>
        <p:nvPicPr>
          <p:cNvPr id="58373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752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</p:spTree>
    <p:extLst>
      <p:ext uri="{BB962C8B-B14F-4D97-AF65-F5344CB8AC3E}">
        <p14:creationId xmlns:p14="http://schemas.microsoft.com/office/powerpoint/2010/main" val="1599511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5425" y="5410200"/>
            <a:ext cx="3609975" cy="12192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dirty="0"/>
              <a:t>Joint histogram</a:t>
            </a:r>
          </a:p>
          <a:p>
            <a:pPr lvl="1">
              <a:defRPr/>
            </a:pPr>
            <a:r>
              <a:rPr lang="en-US" sz="1500" dirty="0"/>
              <a:t>Requires lots of data</a:t>
            </a:r>
          </a:p>
          <a:p>
            <a:pPr lvl="1">
              <a:defRPr/>
            </a:pPr>
            <a:r>
              <a:rPr lang="en-US" sz="1500" dirty="0"/>
              <a:t>Loss of resolution to </a:t>
            </a:r>
            <a:br>
              <a:rPr lang="en-US" sz="1500" dirty="0"/>
            </a:br>
            <a:r>
              <a:rPr lang="en-US" sz="1500" dirty="0"/>
              <a:t>avoid empty bins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59397" name="Picture 5" descr="marg-bi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>
            <a:fillRect/>
          </a:stretch>
        </p:blipFill>
        <p:spPr bwMode="auto">
          <a:xfrm>
            <a:off x="5715000" y="1600200"/>
            <a:ext cx="30099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marg-bi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/>
          <a:stretch>
            <a:fillRect/>
          </a:stretch>
        </p:blipFill>
        <p:spPr bwMode="auto">
          <a:xfrm>
            <a:off x="5715000" y="3365500"/>
            <a:ext cx="342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normal-bin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/>
          <a:stretch>
            <a:fillRect/>
          </a:stretch>
        </p:blipFill>
        <p:spPr bwMode="auto">
          <a:xfrm>
            <a:off x="1371600" y="3400425"/>
            <a:ext cx="33528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257800" y="5410200"/>
            <a:ext cx="3625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 smtClean="0">
                <a:solidFill>
                  <a:prstClr val="black"/>
                </a:solidFill>
                <a:cs typeface="Arial" pitchFamily="34" charset="0"/>
              </a:rPr>
              <a:t>Marginal histogram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Requires independent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More data/bin than </a:t>
            </a:r>
            <a:b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</a:b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joint histogram</a:t>
            </a:r>
            <a:endParaRPr lang="en-US" alt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9402" name="TextBox 9"/>
          <p:cNvSpPr txBox="1">
            <a:spLocks noChangeArrowheads="1"/>
          </p:cNvSpPr>
          <p:nvPr/>
        </p:nvSpPr>
        <p:spPr bwMode="auto">
          <a:xfrm>
            <a:off x="914400" y="990600"/>
            <a:ext cx="699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smtClean="0">
                <a:solidFill>
                  <a:prstClr val="black"/>
                </a:solidFill>
              </a:rPr>
              <a:t>Histogram: Probability or count of data in each bin</a:t>
            </a:r>
          </a:p>
        </p:txBody>
      </p:sp>
    </p:spTree>
    <p:extLst>
      <p:ext uri="{BB962C8B-B14F-4D97-AF65-F5344CB8AC3E}">
        <p14:creationId xmlns:p14="http://schemas.microsoft.com/office/powerpoint/2010/main" val="1248359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/>
      <p:bldP spid="5940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708025" y="3878263"/>
            <a:ext cx="16541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EASE Truss </a:t>
            </a:r>
            <a:b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Assembly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8"/>
          <p:cNvSpPr txBox="1">
            <a:spLocks noChangeArrowheads="1"/>
          </p:cNvSpPr>
          <p:nvPr/>
        </p:nvSpPr>
        <p:spPr bwMode="auto">
          <a:xfrm>
            <a:off x="3276600" y="1447800"/>
            <a:ext cx="2030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smtClean="0">
                <a:solidFill>
                  <a:prstClr val="black"/>
                </a:solidFill>
              </a:rPr>
              <a:t>Clustering</a:t>
            </a:r>
          </a:p>
        </p:txBody>
      </p:sp>
      <p:sp>
        <p:nvSpPr>
          <p:cNvPr id="60425" name="TextBox 9"/>
          <p:cNvSpPr txBox="1">
            <a:spLocks noChangeArrowheads="1"/>
          </p:cNvSpPr>
          <p:nvPr/>
        </p:nvSpPr>
        <p:spPr bwMode="auto">
          <a:xfrm>
            <a:off x="1371600" y="5334000"/>
            <a:ext cx="6088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smtClean="0">
                <a:solidFill>
                  <a:prstClr val="black"/>
                </a:solidFill>
              </a:rPr>
              <a:t>Use the same cluster centers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3573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Review: Harris Corner</a:t>
            </a:r>
            <a:endParaRPr lang="de-CH" dirty="0" smtClean="0"/>
          </a:p>
        </p:txBody>
      </p:sp>
      <p:grpSp>
        <p:nvGrpSpPr>
          <p:cNvPr id="101" name="Group 100"/>
          <p:cNvGrpSpPr/>
          <p:nvPr/>
        </p:nvGrpSpPr>
        <p:grpSpPr>
          <a:xfrm>
            <a:off x="2362200" y="1254908"/>
            <a:ext cx="990600" cy="1349048"/>
            <a:chOff x="5715000" y="3487078"/>
            <a:chExt cx="1971675" cy="2685122"/>
          </a:xfrm>
        </p:grpSpPr>
        <p:pic>
          <p:nvPicPr>
            <p:cNvPr id="10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4191000"/>
              <a:ext cx="1971675" cy="198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2"/>
            <p:cNvSpPr txBox="1">
              <a:spLocks noChangeArrowheads="1"/>
            </p:cNvSpPr>
            <p:nvPr/>
          </p:nvSpPr>
          <p:spPr bwMode="auto">
            <a:xfrm>
              <a:off x="6003124" y="3487078"/>
              <a:ext cx="1499146" cy="6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</p:grpSp>
      <p:pic>
        <p:nvPicPr>
          <p:cNvPr id="10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1" y="2984955"/>
            <a:ext cx="14356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1447800" y="4637741"/>
            <a:ext cx="2514600" cy="1610659"/>
            <a:chOff x="2438400" y="4368800"/>
            <a:chExt cx="3886200" cy="2489200"/>
          </a:xfrm>
        </p:grpSpPr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 rot="20493121">
              <a:off x="2438400" y="4645025"/>
              <a:ext cx="3886200" cy="193198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07" name="Line 12"/>
            <p:cNvSpPr>
              <a:spLocks noChangeShapeType="1"/>
            </p:cNvSpPr>
            <p:nvPr/>
          </p:nvSpPr>
          <p:spPr bwMode="auto">
            <a:xfrm rot="1280297" flipV="1">
              <a:off x="2916238" y="4368800"/>
              <a:ext cx="2976563" cy="24892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rot="1280297" flipH="1" flipV="1">
              <a:off x="3771900" y="4856163"/>
              <a:ext cx="1266825" cy="149225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AutoShape 14"/>
            <p:cNvSpPr>
              <a:spLocks/>
            </p:cNvSpPr>
            <p:nvPr/>
          </p:nvSpPr>
          <p:spPr bwMode="auto">
            <a:xfrm rot="15103514">
              <a:off x="5268913" y="4621213"/>
              <a:ext cx="184150" cy="1738313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10" name="AutoShape 15"/>
            <p:cNvSpPr>
              <a:spLocks/>
            </p:cNvSpPr>
            <p:nvPr/>
          </p:nvSpPr>
          <p:spPr bwMode="auto">
            <a:xfrm rot="20421326">
              <a:off x="3959225" y="4792663"/>
              <a:ext cx="222250" cy="814387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11" name="Rectangle 16"/>
            <p:cNvSpPr>
              <a:spLocks noChangeArrowheads="1"/>
            </p:cNvSpPr>
            <p:nvPr/>
          </p:nvSpPr>
          <p:spPr bwMode="auto">
            <a:xfrm>
              <a:off x="2556164" y="4856020"/>
              <a:ext cx="1752600" cy="61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altLang="en-US" sz="20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en-US" sz="20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altLang="en-US" sz="20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12" name="Rectangle 17"/>
            <p:cNvSpPr>
              <a:spLocks noChangeArrowheads="1"/>
            </p:cNvSpPr>
            <p:nvPr/>
          </p:nvSpPr>
          <p:spPr bwMode="auto">
            <a:xfrm>
              <a:off x="4498975" y="5580062"/>
              <a:ext cx="1752600" cy="61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altLang="en-US" sz="20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en-US" sz="20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altLang="en-US" sz="20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24400" y="330142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Moment matrix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4787460" y="192159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function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4787460" y="507365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of two singular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202613" cy="987425"/>
          </a:xfrm>
        </p:spPr>
        <p:txBody>
          <a:bodyPr/>
          <a:lstStyle/>
          <a:p>
            <a:r>
              <a:rPr lang="en-US" altLang="en-US" dirty="0" smtClean="0"/>
              <a:t>Distance between histograms</a:t>
            </a: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66121"/>
          <a:stretch>
            <a:fillRect/>
          </a:stretch>
        </p:blipFill>
        <p:spPr bwMode="auto">
          <a:xfrm>
            <a:off x="914400" y="4906963"/>
            <a:ext cx="6858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1981200" y="4038600"/>
            <a:ext cx="4479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prstClr val="black"/>
                </a:solidFill>
              </a:rPr>
              <a:t>Chi-squared Histogram matching distance</a:t>
            </a:r>
            <a:endParaRPr lang="ru-RU" altLang="en-US" dirty="0"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600200" y="3048000"/>
          <a:ext cx="4384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7" name="Equation" r:id="rId5" imgW="2082600" imgH="482400" progId="Equation.3">
                  <p:embed/>
                </p:oleObj>
              </mc:Choice>
              <mc:Fallback>
                <p:oleObj name="Equation" r:id="rId5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048000"/>
                        <a:ext cx="43846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676400" y="1219200"/>
          <a:ext cx="508158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8" name="Equation" r:id="rId7" imgW="2412720" imgH="431640" progId="Equation.3">
                  <p:embed/>
                </p:oleObj>
              </mc:Choice>
              <mc:Fallback>
                <p:oleObj name="Equation" r:id="rId7" imgW="2412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19200"/>
                        <a:ext cx="5081588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5"/>
          <p:cNvSpPr txBox="1">
            <a:spLocks noChangeArrowheads="1"/>
          </p:cNvSpPr>
          <p:nvPr/>
        </p:nvSpPr>
        <p:spPr bwMode="auto">
          <a:xfrm>
            <a:off x="1524000" y="2133600"/>
            <a:ext cx="607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Histogram intersection (assuming normalized histograms)</a:t>
            </a:r>
            <a:endParaRPr lang="ru-RU" altLang="en-US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19200" y="6488113"/>
            <a:ext cx="614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Cars found by color histogram matching using chi-squared</a:t>
            </a:r>
          </a:p>
        </p:txBody>
      </p:sp>
    </p:spTree>
    <p:extLst>
      <p:ext uri="{BB962C8B-B14F-4D97-AF65-F5344CB8AC3E}">
        <p14:creationId xmlns:p14="http://schemas.microsoft.com/office/powerpoint/2010/main" val="23623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distance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Euclidean Distance (Project 3)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416188"/>
              </p:ext>
            </p:extLst>
          </p:nvPr>
        </p:nvGraphicFramePr>
        <p:xfrm>
          <a:off x="2492375" y="1954213"/>
          <a:ext cx="39052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Equation" r:id="rId3" imgW="1854000" imgH="457200" progId="Equation.3">
                  <p:embed/>
                </p:oleObj>
              </mc:Choice>
              <mc:Fallback>
                <p:oleObj name="Equation" r:id="rId3" imgW="18540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954213"/>
                        <a:ext cx="39052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8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Histograms: Implementation issues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1000" y="2590800"/>
            <a:ext cx="8229600" cy="1701800"/>
            <a:chOff x="228600" y="1219200"/>
            <a:chExt cx="8229600" cy="1701463"/>
          </a:xfrm>
        </p:grpSpPr>
        <p:sp>
          <p:nvSpPr>
            <p:cNvPr id="4" name="Left-Right Arrow 3"/>
            <p:cNvSpPr/>
            <p:nvPr/>
          </p:nvSpPr>
          <p:spPr>
            <a:xfrm>
              <a:off x="609600" y="1219200"/>
              <a:ext cx="7848600" cy="609479"/>
            </a:xfrm>
            <a:prstGeom prst="leftRightArrow">
              <a:avLst/>
            </a:prstGeom>
            <a:gradFill flip="none"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446" name="TextBox 4"/>
            <p:cNvSpPr txBox="1">
              <a:spLocks noChangeArrowheads="1"/>
            </p:cNvSpPr>
            <p:nvPr/>
          </p:nvSpPr>
          <p:spPr bwMode="auto">
            <a:xfrm>
              <a:off x="228600" y="1828800"/>
              <a:ext cx="25442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400" smtClean="0">
                  <a:solidFill>
                    <a:prstClr val="black"/>
                  </a:solidFill>
                </a:rPr>
                <a:t>Few Bins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Need less data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Coarser representation</a:t>
              </a:r>
            </a:p>
          </p:txBody>
        </p:sp>
        <p:sp>
          <p:nvSpPr>
            <p:cNvPr id="61447" name="TextBox 5"/>
            <p:cNvSpPr txBox="1">
              <a:spLocks noChangeArrowheads="1"/>
            </p:cNvSpPr>
            <p:nvPr/>
          </p:nvSpPr>
          <p:spPr bwMode="auto">
            <a:xfrm>
              <a:off x="6019800" y="1905000"/>
              <a:ext cx="224933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400" smtClean="0">
                  <a:solidFill>
                    <a:prstClr val="black"/>
                  </a:solidFill>
                </a:rPr>
                <a:t>Many Bins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Need more data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Finer representation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Quantization</a:t>
            </a:r>
          </a:p>
          <a:p>
            <a:pPr lvl="1">
              <a:defRPr/>
            </a:pPr>
            <a:r>
              <a:rPr lang="en-US" dirty="0" smtClean="0"/>
              <a:t>Grids: fast but applicable only with few dimensions</a:t>
            </a:r>
          </a:p>
          <a:p>
            <a:pPr lvl="1">
              <a:defRPr/>
            </a:pPr>
            <a:r>
              <a:rPr lang="en-US" dirty="0" smtClean="0"/>
              <a:t>Clustering: slower but can quantize data in higher dimensions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Matching</a:t>
            </a:r>
          </a:p>
          <a:p>
            <a:pPr lvl="1">
              <a:defRPr/>
            </a:pPr>
            <a:r>
              <a:rPr lang="en-US" dirty="0" smtClean="0"/>
              <a:t>Histogram intersection or Euclidean may be faster</a:t>
            </a:r>
          </a:p>
          <a:p>
            <a:pPr lvl="1">
              <a:defRPr/>
            </a:pPr>
            <a:r>
              <a:rPr lang="en-US" dirty="0" smtClean="0"/>
              <a:t>Chi-squared often works better</a:t>
            </a:r>
          </a:p>
        </p:txBody>
      </p:sp>
    </p:spTree>
    <p:extLst>
      <p:ext uri="{BB962C8B-B14F-4D97-AF65-F5344CB8AC3E}">
        <p14:creationId xmlns:p14="http://schemas.microsoft.com/office/powerpoint/2010/main" val="20553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314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kind of things do we compute histograms of?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Color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62469" name="TextBox 6"/>
          <p:cNvSpPr txBox="1">
            <a:spLocks noChangeArrowheads="1"/>
          </p:cNvSpPr>
          <p:nvPr/>
        </p:nvSpPr>
        <p:spPr bwMode="auto">
          <a:xfrm>
            <a:off x="1371600" y="4876800"/>
            <a:ext cx="214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L*a*b* color space </a:t>
            </a: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1242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8"/>
          <p:cNvSpPr txBox="1">
            <a:spLocks noChangeArrowheads="1"/>
          </p:cNvSpPr>
          <p:nvPr/>
        </p:nvSpPr>
        <p:spPr bwMode="auto">
          <a:xfrm>
            <a:off x="5638800" y="48768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HSV color space </a:t>
            </a:r>
          </a:p>
        </p:txBody>
      </p:sp>
    </p:spTree>
    <p:extLst>
      <p:ext uri="{BB962C8B-B14F-4D97-AF65-F5344CB8AC3E}">
        <p14:creationId xmlns:p14="http://schemas.microsoft.com/office/powerpoint/2010/main" val="18884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624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kind of things do we compute histograms of?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Filter bank (for textures)</a:t>
            </a:r>
            <a:endParaRPr lang="en-US" dirty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1" y="2819400"/>
            <a:ext cx="7207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40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46375"/>
            <a:ext cx="53054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Gradient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Histograms of oriented gradients (HOG, textures)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3019425" y="5562600"/>
            <a:ext cx="246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smtClean="0">
                <a:solidFill>
                  <a:prstClr val="black"/>
                </a:solidFill>
                <a:latin typeface="Calibri" pitchFamily="34" charset="0"/>
              </a:rPr>
              <a:t>SIFT – Lowe IJCV 2004</a:t>
            </a:r>
          </a:p>
        </p:txBody>
      </p:sp>
      <p:pic>
        <p:nvPicPr>
          <p:cNvPr id="634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76550"/>
            <a:ext cx="25908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0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609" y="862764"/>
            <a:ext cx="8229600" cy="5135563"/>
          </a:xfrm>
        </p:spPr>
        <p:txBody>
          <a:bodyPr/>
          <a:lstStyle/>
          <a:p>
            <a:r>
              <a:rPr lang="en-US" dirty="0" smtClean="0"/>
              <a:t> How to manipulate a histogram of gradients to make it  invariant to </a:t>
            </a:r>
            <a:r>
              <a:rPr lang="en-US" dirty="0" smtClean="0">
                <a:solidFill>
                  <a:srgbClr val="FF0000"/>
                </a:solidFill>
              </a:rPr>
              <a:t>rotation</a:t>
            </a:r>
            <a:r>
              <a:rPr lang="en-US" dirty="0" smtClean="0"/>
              <a:t>? </a:t>
            </a:r>
            <a:endParaRPr lang="en-US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870513" y="2630333"/>
            <a:ext cx="4246562" cy="4271282"/>
            <a:chOff x="870513" y="2630333"/>
            <a:chExt cx="4246562" cy="4271282"/>
          </a:xfrm>
        </p:grpSpPr>
        <p:grpSp>
          <p:nvGrpSpPr>
            <p:cNvPr id="4" name="Group 64"/>
            <p:cNvGrpSpPr>
              <a:grpSpLocks/>
            </p:cNvGrpSpPr>
            <p:nvPr/>
          </p:nvGrpSpPr>
          <p:grpSpPr bwMode="auto">
            <a:xfrm rot="-3389670">
              <a:off x="1680931" y="1819915"/>
              <a:ext cx="2625725" cy="4246562"/>
              <a:chOff x="3948" y="1525"/>
              <a:chExt cx="1654" cy="2585"/>
            </a:xfrm>
          </p:grpSpPr>
          <p:sp>
            <p:nvSpPr>
              <p:cNvPr id="5" name="AutoShape 65"/>
              <p:cNvSpPr>
                <a:spLocks noChangeAspect="1" noChangeArrowheads="1" noTextEdit="1"/>
              </p:cNvSpPr>
              <p:nvPr/>
            </p:nvSpPr>
            <p:spPr bwMode="auto">
              <a:xfrm>
                <a:off x="3948" y="1525"/>
                <a:ext cx="1654" cy="2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6"/>
              <p:cNvSpPr>
                <a:spLocks/>
              </p:cNvSpPr>
              <p:nvPr/>
            </p:nvSpPr>
            <p:spPr bwMode="auto">
              <a:xfrm>
                <a:off x="4035" y="1532"/>
                <a:ext cx="1438" cy="1378"/>
              </a:xfrm>
              <a:custGeom>
                <a:avLst/>
                <a:gdLst>
                  <a:gd name="T0" fmla="*/ 1 w 8629"/>
                  <a:gd name="T1" fmla="*/ 0 h 9641"/>
                  <a:gd name="T2" fmla="*/ 1 w 8629"/>
                  <a:gd name="T3" fmla="*/ 0 h 9641"/>
                  <a:gd name="T4" fmla="*/ 1 w 8629"/>
                  <a:gd name="T5" fmla="*/ 0 h 9641"/>
                  <a:gd name="T6" fmla="*/ 1 w 8629"/>
                  <a:gd name="T7" fmla="*/ 0 h 9641"/>
                  <a:gd name="T8" fmla="*/ 1 w 8629"/>
                  <a:gd name="T9" fmla="*/ 0 h 9641"/>
                  <a:gd name="T10" fmla="*/ 1 w 8629"/>
                  <a:gd name="T11" fmla="*/ 0 h 9641"/>
                  <a:gd name="T12" fmla="*/ 1 w 8629"/>
                  <a:gd name="T13" fmla="*/ 0 h 9641"/>
                  <a:gd name="T14" fmla="*/ 1 w 8629"/>
                  <a:gd name="T15" fmla="*/ 0 h 9641"/>
                  <a:gd name="T16" fmla="*/ 1 w 8629"/>
                  <a:gd name="T17" fmla="*/ 0 h 9641"/>
                  <a:gd name="T18" fmla="*/ 1 w 8629"/>
                  <a:gd name="T19" fmla="*/ 0 h 9641"/>
                  <a:gd name="T20" fmla="*/ 1 w 8629"/>
                  <a:gd name="T21" fmla="*/ 0 h 9641"/>
                  <a:gd name="T22" fmla="*/ 1 w 8629"/>
                  <a:gd name="T23" fmla="*/ 0 h 9641"/>
                  <a:gd name="T24" fmla="*/ 1 w 8629"/>
                  <a:gd name="T25" fmla="*/ 0 h 9641"/>
                  <a:gd name="T26" fmla="*/ 1 w 8629"/>
                  <a:gd name="T27" fmla="*/ 0 h 9641"/>
                  <a:gd name="T28" fmla="*/ 1 w 8629"/>
                  <a:gd name="T29" fmla="*/ 0 h 9641"/>
                  <a:gd name="T30" fmla="*/ 1 w 8629"/>
                  <a:gd name="T31" fmla="*/ 0 h 9641"/>
                  <a:gd name="T32" fmla="*/ 1 w 8629"/>
                  <a:gd name="T33" fmla="*/ 1 h 9641"/>
                  <a:gd name="T34" fmla="*/ 1 w 8629"/>
                  <a:gd name="T35" fmla="*/ 1 h 9641"/>
                  <a:gd name="T36" fmla="*/ 1 w 8629"/>
                  <a:gd name="T37" fmla="*/ 1 h 9641"/>
                  <a:gd name="T38" fmla="*/ 1 w 8629"/>
                  <a:gd name="T39" fmla="*/ 1 h 9641"/>
                  <a:gd name="T40" fmla="*/ 1 w 8629"/>
                  <a:gd name="T41" fmla="*/ 1 h 9641"/>
                  <a:gd name="T42" fmla="*/ 0 w 8629"/>
                  <a:gd name="T43" fmla="*/ 1 h 9641"/>
                  <a:gd name="T44" fmla="*/ 0 w 8629"/>
                  <a:gd name="T45" fmla="*/ 1 h 9641"/>
                  <a:gd name="T46" fmla="*/ 0 w 8629"/>
                  <a:gd name="T47" fmla="*/ 1 h 9641"/>
                  <a:gd name="T48" fmla="*/ 0 w 8629"/>
                  <a:gd name="T49" fmla="*/ 1 h 9641"/>
                  <a:gd name="T50" fmla="*/ 0 w 8629"/>
                  <a:gd name="T51" fmla="*/ 1 h 9641"/>
                  <a:gd name="T52" fmla="*/ 0 w 8629"/>
                  <a:gd name="T53" fmla="*/ 0 h 9641"/>
                  <a:gd name="T54" fmla="*/ 0 w 8629"/>
                  <a:gd name="T55" fmla="*/ 0 h 9641"/>
                  <a:gd name="T56" fmla="*/ 0 w 8629"/>
                  <a:gd name="T57" fmla="*/ 0 h 9641"/>
                  <a:gd name="T58" fmla="*/ 0 w 8629"/>
                  <a:gd name="T59" fmla="*/ 0 h 9641"/>
                  <a:gd name="T60" fmla="*/ 0 w 8629"/>
                  <a:gd name="T61" fmla="*/ 0 h 9641"/>
                  <a:gd name="T62" fmla="*/ 0 w 8629"/>
                  <a:gd name="T63" fmla="*/ 0 h 9641"/>
                  <a:gd name="T64" fmla="*/ 0 w 8629"/>
                  <a:gd name="T65" fmla="*/ 0 h 9641"/>
                  <a:gd name="T66" fmla="*/ 0 w 8629"/>
                  <a:gd name="T67" fmla="*/ 0 h 9641"/>
                  <a:gd name="T68" fmla="*/ 0 w 8629"/>
                  <a:gd name="T69" fmla="*/ 0 h 9641"/>
                  <a:gd name="T70" fmla="*/ 0 w 8629"/>
                  <a:gd name="T71" fmla="*/ 0 h 9641"/>
                  <a:gd name="T72" fmla="*/ 0 w 8629"/>
                  <a:gd name="T73" fmla="*/ 0 h 9641"/>
                  <a:gd name="T74" fmla="*/ 0 w 8629"/>
                  <a:gd name="T75" fmla="*/ 0 h 9641"/>
                  <a:gd name="T76" fmla="*/ 0 w 8629"/>
                  <a:gd name="T77" fmla="*/ 0 h 9641"/>
                  <a:gd name="T78" fmla="*/ 0 w 8629"/>
                  <a:gd name="T79" fmla="*/ 0 h 9641"/>
                  <a:gd name="T80" fmla="*/ 0 w 8629"/>
                  <a:gd name="T81" fmla="*/ 0 h 9641"/>
                  <a:gd name="T82" fmla="*/ 0 w 8629"/>
                  <a:gd name="T83" fmla="*/ 0 h 9641"/>
                  <a:gd name="T84" fmla="*/ 0 w 8629"/>
                  <a:gd name="T85" fmla="*/ 0 h 964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629"/>
                  <a:gd name="T130" fmla="*/ 0 h 9641"/>
                  <a:gd name="T131" fmla="*/ 8629 w 8629"/>
                  <a:gd name="T132" fmla="*/ 9641 h 964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629" h="9641">
                    <a:moveTo>
                      <a:pt x="4314" y="0"/>
                    </a:moveTo>
                    <a:lnTo>
                      <a:pt x="4536" y="7"/>
                    </a:lnTo>
                    <a:lnTo>
                      <a:pt x="4754" y="25"/>
                    </a:lnTo>
                    <a:lnTo>
                      <a:pt x="4970" y="55"/>
                    </a:lnTo>
                    <a:lnTo>
                      <a:pt x="5182" y="98"/>
                    </a:lnTo>
                    <a:lnTo>
                      <a:pt x="5390" y="153"/>
                    </a:lnTo>
                    <a:lnTo>
                      <a:pt x="5594" y="217"/>
                    </a:lnTo>
                    <a:lnTo>
                      <a:pt x="5795" y="293"/>
                    </a:lnTo>
                    <a:lnTo>
                      <a:pt x="5991" y="380"/>
                    </a:lnTo>
                    <a:lnTo>
                      <a:pt x="6181" y="477"/>
                    </a:lnTo>
                    <a:lnTo>
                      <a:pt x="6368" y="583"/>
                    </a:lnTo>
                    <a:lnTo>
                      <a:pt x="6549" y="700"/>
                    </a:lnTo>
                    <a:lnTo>
                      <a:pt x="6724" y="825"/>
                    </a:lnTo>
                    <a:lnTo>
                      <a:pt x="6893" y="960"/>
                    </a:lnTo>
                    <a:lnTo>
                      <a:pt x="7056" y="1104"/>
                    </a:lnTo>
                    <a:lnTo>
                      <a:pt x="7213" y="1255"/>
                    </a:lnTo>
                    <a:lnTo>
                      <a:pt x="7363" y="1415"/>
                    </a:lnTo>
                    <a:lnTo>
                      <a:pt x="7505" y="1582"/>
                    </a:lnTo>
                    <a:lnTo>
                      <a:pt x="7641" y="1757"/>
                    </a:lnTo>
                    <a:lnTo>
                      <a:pt x="7769" y="1939"/>
                    </a:lnTo>
                    <a:lnTo>
                      <a:pt x="7890" y="2128"/>
                    </a:lnTo>
                    <a:lnTo>
                      <a:pt x="8002" y="2324"/>
                    </a:lnTo>
                    <a:lnTo>
                      <a:pt x="8106" y="2526"/>
                    </a:lnTo>
                    <a:lnTo>
                      <a:pt x="8202" y="2733"/>
                    </a:lnTo>
                    <a:lnTo>
                      <a:pt x="8289" y="2947"/>
                    </a:lnTo>
                    <a:lnTo>
                      <a:pt x="8366" y="3167"/>
                    </a:lnTo>
                    <a:lnTo>
                      <a:pt x="8433" y="3389"/>
                    </a:lnTo>
                    <a:lnTo>
                      <a:pt x="8492" y="3618"/>
                    </a:lnTo>
                    <a:lnTo>
                      <a:pt x="8541" y="3851"/>
                    </a:lnTo>
                    <a:lnTo>
                      <a:pt x="8578" y="4088"/>
                    </a:lnTo>
                    <a:lnTo>
                      <a:pt x="8606" y="4329"/>
                    </a:lnTo>
                    <a:lnTo>
                      <a:pt x="8623" y="4573"/>
                    </a:lnTo>
                    <a:lnTo>
                      <a:pt x="8629" y="4820"/>
                    </a:lnTo>
                    <a:lnTo>
                      <a:pt x="8623" y="5068"/>
                    </a:lnTo>
                    <a:lnTo>
                      <a:pt x="8606" y="5312"/>
                    </a:lnTo>
                    <a:lnTo>
                      <a:pt x="8578" y="5553"/>
                    </a:lnTo>
                    <a:lnTo>
                      <a:pt x="8541" y="5790"/>
                    </a:lnTo>
                    <a:lnTo>
                      <a:pt x="8492" y="6023"/>
                    </a:lnTo>
                    <a:lnTo>
                      <a:pt x="8433" y="6252"/>
                    </a:lnTo>
                    <a:lnTo>
                      <a:pt x="8366" y="6475"/>
                    </a:lnTo>
                    <a:lnTo>
                      <a:pt x="8289" y="6694"/>
                    </a:lnTo>
                    <a:lnTo>
                      <a:pt x="8202" y="6908"/>
                    </a:lnTo>
                    <a:lnTo>
                      <a:pt x="8106" y="7115"/>
                    </a:lnTo>
                    <a:lnTo>
                      <a:pt x="8002" y="7317"/>
                    </a:lnTo>
                    <a:lnTo>
                      <a:pt x="7890" y="7513"/>
                    </a:lnTo>
                    <a:lnTo>
                      <a:pt x="7769" y="7702"/>
                    </a:lnTo>
                    <a:lnTo>
                      <a:pt x="7641" y="7884"/>
                    </a:lnTo>
                    <a:lnTo>
                      <a:pt x="7505" y="8059"/>
                    </a:lnTo>
                    <a:lnTo>
                      <a:pt x="7363" y="8226"/>
                    </a:lnTo>
                    <a:lnTo>
                      <a:pt x="7213" y="8386"/>
                    </a:lnTo>
                    <a:lnTo>
                      <a:pt x="7056" y="8537"/>
                    </a:lnTo>
                    <a:lnTo>
                      <a:pt x="6893" y="8681"/>
                    </a:lnTo>
                    <a:lnTo>
                      <a:pt x="6724" y="8816"/>
                    </a:lnTo>
                    <a:lnTo>
                      <a:pt x="6549" y="8941"/>
                    </a:lnTo>
                    <a:lnTo>
                      <a:pt x="6368" y="9058"/>
                    </a:lnTo>
                    <a:lnTo>
                      <a:pt x="6181" y="9164"/>
                    </a:lnTo>
                    <a:lnTo>
                      <a:pt x="5991" y="9261"/>
                    </a:lnTo>
                    <a:lnTo>
                      <a:pt x="5795" y="9348"/>
                    </a:lnTo>
                    <a:lnTo>
                      <a:pt x="5594" y="9424"/>
                    </a:lnTo>
                    <a:lnTo>
                      <a:pt x="5390" y="9488"/>
                    </a:lnTo>
                    <a:lnTo>
                      <a:pt x="5182" y="9543"/>
                    </a:lnTo>
                    <a:lnTo>
                      <a:pt x="4970" y="9586"/>
                    </a:lnTo>
                    <a:lnTo>
                      <a:pt x="4754" y="9616"/>
                    </a:lnTo>
                    <a:lnTo>
                      <a:pt x="4536" y="9634"/>
                    </a:lnTo>
                    <a:lnTo>
                      <a:pt x="4314" y="9641"/>
                    </a:lnTo>
                    <a:lnTo>
                      <a:pt x="4093" y="9634"/>
                    </a:lnTo>
                    <a:lnTo>
                      <a:pt x="3875" y="9616"/>
                    </a:lnTo>
                    <a:lnTo>
                      <a:pt x="3659" y="9586"/>
                    </a:lnTo>
                    <a:lnTo>
                      <a:pt x="3447" y="9543"/>
                    </a:lnTo>
                    <a:lnTo>
                      <a:pt x="3238" y="9488"/>
                    </a:lnTo>
                    <a:lnTo>
                      <a:pt x="3034" y="9424"/>
                    </a:lnTo>
                    <a:lnTo>
                      <a:pt x="2833" y="9348"/>
                    </a:lnTo>
                    <a:lnTo>
                      <a:pt x="2638" y="9261"/>
                    </a:lnTo>
                    <a:lnTo>
                      <a:pt x="2447" y="9164"/>
                    </a:lnTo>
                    <a:lnTo>
                      <a:pt x="2260" y="9058"/>
                    </a:lnTo>
                    <a:lnTo>
                      <a:pt x="2080" y="8941"/>
                    </a:lnTo>
                    <a:lnTo>
                      <a:pt x="1905" y="8816"/>
                    </a:lnTo>
                    <a:lnTo>
                      <a:pt x="1736" y="8681"/>
                    </a:lnTo>
                    <a:lnTo>
                      <a:pt x="1573" y="8537"/>
                    </a:lnTo>
                    <a:lnTo>
                      <a:pt x="1416" y="8386"/>
                    </a:lnTo>
                    <a:lnTo>
                      <a:pt x="1266" y="8226"/>
                    </a:lnTo>
                    <a:lnTo>
                      <a:pt x="1124" y="8059"/>
                    </a:lnTo>
                    <a:lnTo>
                      <a:pt x="987" y="7884"/>
                    </a:lnTo>
                    <a:lnTo>
                      <a:pt x="860" y="7702"/>
                    </a:lnTo>
                    <a:lnTo>
                      <a:pt x="739" y="7513"/>
                    </a:lnTo>
                    <a:lnTo>
                      <a:pt x="627" y="7317"/>
                    </a:lnTo>
                    <a:lnTo>
                      <a:pt x="523" y="7115"/>
                    </a:lnTo>
                    <a:lnTo>
                      <a:pt x="426" y="6908"/>
                    </a:lnTo>
                    <a:lnTo>
                      <a:pt x="340" y="6694"/>
                    </a:lnTo>
                    <a:lnTo>
                      <a:pt x="262" y="6475"/>
                    </a:lnTo>
                    <a:lnTo>
                      <a:pt x="195" y="6252"/>
                    </a:lnTo>
                    <a:lnTo>
                      <a:pt x="137" y="6023"/>
                    </a:lnTo>
                    <a:lnTo>
                      <a:pt x="88" y="5790"/>
                    </a:lnTo>
                    <a:lnTo>
                      <a:pt x="50" y="5553"/>
                    </a:lnTo>
                    <a:lnTo>
                      <a:pt x="23" y="5312"/>
                    </a:lnTo>
                    <a:lnTo>
                      <a:pt x="6" y="5068"/>
                    </a:lnTo>
                    <a:lnTo>
                      <a:pt x="0" y="4820"/>
                    </a:lnTo>
                    <a:lnTo>
                      <a:pt x="6" y="4573"/>
                    </a:lnTo>
                    <a:lnTo>
                      <a:pt x="23" y="4329"/>
                    </a:lnTo>
                    <a:lnTo>
                      <a:pt x="50" y="4088"/>
                    </a:lnTo>
                    <a:lnTo>
                      <a:pt x="88" y="3851"/>
                    </a:lnTo>
                    <a:lnTo>
                      <a:pt x="137" y="3618"/>
                    </a:lnTo>
                    <a:lnTo>
                      <a:pt x="195" y="3389"/>
                    </a:lnTo>
                    <a:lnTo>
                      <a:pt x="262" y="3167"/>
                    </a:lnTo>
                    <a:lnTo>
                      <a:pt x="340" y="2947"/>
                    </a:lnTo>
                    <a:lnTo>
                      <a:pt x="426" y="2733"/>
                    </a:lnTo>
                    <a:lnTo>
                      <a:pt x="523" y="2526"/>
                    </a:lnTo>
                    <a:lnTo>
                      <a:pt x="627" y="2324"/>
                    </a:lnTo>
                    <a:lnTo>
                      <a:pt x="739" y="2128"/>
                    </a:lnTo>
                    <a:lnTo>
                      <a:pt x="860" y="1939"/>
                    </a:lnTo>
                    <a:lnTo>
                      <a:pt x="987" y="1757"/>
                    </a:lnTo>
                    <a:lnTo>
                      <a:pt x="1124" y="1582"/>
                    </a:lnTo>
                    <a:lnTo>
                      <a:pt x="1266" y="1415"/>
                    </a:lnTo>
                    <a:lnTo>
                      <a:pt x="1416" y="1255"/>
                    </a:lnTo>
                    <a:lnTo>
                      <a:pt x="1573" y="1104"/>
                    </a:lnTo>
                    <a:lnTo>
                      <a:pt x="1736" y="960"/>
                    </a:lnTo>
                    <a:lnTo>
                      <a:pt x="1905" y="825"/>
                    </a:lnTo>
                    <a:lnTo>
                      <a:pt x="2080" y="700"/>
                    </a:lnTo>
                    <a:lnTo>
                      <a:pt x="2260" y="583"/>
                    </a:lnTo>
                    <a:lnTo>
                      <a:pt x="2447" y="477"/>
                    </a:lnTo>
                    <a:lnTo>
                      <a:pt x="2638" y="380"/>
                    </a:lnTo>
                    <a:lnTo>
                      <a:pt x="2833" y="293"/>
                    </a:lnTo>
                    <a:lnTo>
                      <a:pt x="3034" y="217"/>
                    </a:lnTo>
                    <a:lnTo>
                      <a:pt x="3238" y="153"/>
                    </a:lnTo>
                    <a:lnTo>
                      <a:pt x="3447" y="98"/>
                    </a:lnTo>
                    <a:lnTo>
                      <a:pt x="3659" y="55"/>
                    </a:lnTo>
                    <a:lnTo>
                      <a:pt x="3875" y="25"/>
                    </a:lnTo>
                    <a:lnTo>
                      <a:pt x="4093" y="7"/>
                    </a:lnTo>
                    <a:lnTo>
                      <a:pt x="43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>
                <a:off x="4754" y="1525"/>
                <a:ext cx="727" cy="696"/>
              </a:xfrm>
              <a:custGeom>
                <a:avLst/>
                <a:gdLst>
                  <a:gd name="T0" fmla="*/ 1 w 4360"/>
                  <a:gd name="T1" fmla="*/ 0 h 4871"/>
                  <a:gd name="T2" fmla="*/ 1 w 4360"/>
                  <a:gd name="T3" fmla="*/ 0 h 4871"/>
                  <a:gd name="T4" fmla="*/ 1 w 4360"/>
                  <a:gd name="T5" fmla="*/ 0 h 4871"/>
                  <a:gd name="T6" fmla="*/ 1 w 4360"/>
                  <a:gd name="T7" fmla="*/ 0 h 4871"/>
                  <a:gd name="T8" fmla="*/ 1 w 4360"/>
                  <a:gd name="T9" fmla="*/ 0 h 4871"/>
                  <a:gd name="T10" fmla="*/ 1 w 4360"/>
                  <a:gd name="T11" fmla="*/ 0 h 4871"/>
                  <a:gd name="T12" fmla="*/ 1 w 4360"/>
                  <a:gd name="T13" fmla="*/ 0 h 4871"/>
                  <a:gd name="T14" fmla="*/ 1 w 4360"/>
                  <a:gd name="T15" fmla="*/ 0 h 4871"/>
                  <a:gd name="T16" fmla="*/ 1 w 4360"/>
                  <a:gd name="T17" fmla="*/ 0 h 4871"/>
                  <a:gd name="T18" fmla="*/ 1 w 4360"/>
                  <a:gd name="T19" fmla="*/ 0 h 4871"/>
                  <a:gd name="T20" fmla="*/ 1 w 4360"/>
                  <a:gd name="T21" fmla="*/ 0 h 4871"/>
                  <a:gd name="T22" fmla="*/ 1 w 4360"/>
                  <a:gd name="T23" fmla="*/ 0 h 4871"/>
                  <a:gd name="T24" fmla="*/ 1 w 4360"/>
                  <a:gd name="T25" fmla="*/ 0 h 4871"/>
                  <a:gd name="T26" fmla="*/ 0 w 4360"/>
                  <a:gd name="T27" fmla="*/ 0 h 4871"/>
                  <a:gd name="T28" fmla="*/ 0 w 4360"/>
                  <a:gd name="T29" fmla="*/ 0 h 4871"/>
                  <a:gd name="T30" fmla="*/ 0 w 4360"/>
                  <a:gd name="T31" fmla="*/ 0 h 4871"/>
                  <a:gd name="T32" fmla="*/ 0 w 4360"/>
                  <a:gd name="T33" fmla="*/ 0 h 4871"/>
                  <a:gd name="T34" fmla="*/ 0 w 4360"/>
                  <a:gd name="T35" fmla="*/ 0 h 4871"/>
                  <a:gd name="T36" fmla="*/ 0 w 4360"/>
                  <a:gd name="T37" fmla="*/ 0 h 4871"/>
                  <a:gd name="T38" fmla="*/ 0 w 4360"/>
                  <a:gd name="T39" fmla="*/ 0 h 4871"/>
                  <a:gd name="T40" fmla="*/ 0 w 4360"/>
                  <a:gd name="T41" fmla="*/ 0 h 4871"/>
                  <a:gd name="T42" fmla="*/ 0 w 4360"/>
                  <a:gd name="T43" fmla="*/ 0 h 4871"/>
                  <a:gd name="T44" fmla="*/ 0 w 4360"/>
                  <a:gd name="T45" fmla="*/ 0 h 4871"/>
                  <a:gd name="T46" fmla="*/ 0 w 4360"/>
                  <a:gd name="T47" fmla="*/ 0 h 4871"/>
                  <a:gd name="T48" fmla="*/ 0 w 4360"/>
                  <a:gd name="T49" fmla="*/ 0 h 4871"/>
                  <a:gd name="T50" fmla="*/ 0 w 4360"/>
                  <a:gd name="T51" fmla="*/ 0 h 4871"/>
                  <a:gd name="T52" fmla="*/ 0 w 4360"/>
                  <a:gd name="T53" fmla="*/ 0 h 4871"/>
                  <a:gd name="T54" fmla="*/ 0 w 4360"/>
                  <a:gd name="T55" fmla="*/ 0 h 4871"/>
                  <a:gd name="T56" fmla="*/ 0 w 4360"/>
                  <a:gd name="T57" fmla="*/ 0 h 4871"/>
                  <a:gd name="T58" fmla="*/ 0 w 4360"/>
                  <a:gd name="T59" fmla="*/ 0 h 4871"/>
                  <a:gd name="T60" fmla="*/ 0 w 4360"/>
                  <a:gd name="T61" fmla="*/ 0 h 4871"/>
                  <a:gd name="T62" fmla="*/ 0 w 4360"/>
                  <a:gd name="T63" fmla="*/ 0 h 4871"/>
                  <a:gd name="T64" fmla="*/ 0 w 4360"/>
                  <a:gd name="T65" fmla="*/ 0 h 4871"/>
                  <a:gd name="T66" fmla="*/ 0 w 4360"/>
                  <a:gd name="T67" fmla="*/ 0 h 4871"/>
                  <a:gd name="T68" fmla="*/ 0 w 4360"/>
                  <a:gd name="T69" fmla="*/ 0 h 4871"/>
                  <a:gd name="T70" fmla="*/ 0 w 4360"/>
                  <a:gd name="T71" fmla="*/ 0 h 4871"/>
                  <a:gd name="T72" fmla="*/ 0 w 4360"/>
                  <a:gd name="T73" fmla="*/ 0 h 4871"/>
                  <a:gd name="T74" fmla="*/ 0 w 4360"/>
                  <a:gd name="T75" fmla="*/ 0 h 4871"/>
                  <a:gd name="T76" fmla="*/ 0 w 4360"/>
                  <a:gd name="T77" fmla="*/ 0 h 4871"/>
                  <a:gd name="T78" fmla="*/ 1 w 4360"/>
                  <a:gd name="T79" fmla="*/ 0 h 4871"/>
                  <a:gd name="T80" fmla="*/ 1 w 4360"/>
                  <a:gd name="T81" fmla="*/ 0 h 4871"/>
                  <a:gd name="T82" fmla="*/ 1 w 4360"/>
                  <a:gd name="T83" fmla="*/ 0 h 4871"/>
                  <a:gd name="T84" fmla="*/ 1 w 4360"/>
                  <a:gd name="T85" fmla="*/ 0 h 4871"/>
                  <a:gd name="T86" fmla="*/ 1 w 4360"/>
                  <a:gd name="T87" fmla="*/ 0 h 4871"/>
                  <a:gd name="T88" fmla="*/ 1 w 4360"/>
                  <a:gd name="T89" fmla="*/ 0 h 4871"/>
                  <a:gd name="T90" fmla="*/ 1 w 4360"/>
                  <a:gd name="T91" fmla="*/ 0 h 4871"/>
                  <a:gd name="T92" fmla="*/ 1 w 4360"/>
                  <a:gd name="T93" fmla="*/ 0 h 4871"/>
                  <a:gd name="T94" fmla="*/ 1 w 4360"/>
                  <a:gd name="T95" fmla="*/ 0 h 4871"/>
                  <a:gd name="T96" fmla="*/ 1 w 4360"/>
                  <a:gd name="T97" fmla="*/ 0 h 4871"/>
                  <a:gd name="T98" fmla="*/ 1 w 4360"/>
                  <a:gd name="T99" fmla="*/ 0 h 4871"/>
                  <a:gd name="T100" fmla="*/ 1 w 4360"/>
                  <a:gd name="T101" fmla="*/ 0 h 4871"/>
                  <a:gd name="T102" fmla="*/ 1 w 4360"/>
                  <a:gd name="T103" fmla="*/ 0 h 48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60"/>
                  <a:gd name="T157" fmla="*/ 0 h 4871"/>
                  <a:gd name="T158" fmla="*/ 4360 w 4360"/>
                  <a:gd name="T159" fmla="*/ 4871 h 487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60" h="4871">
                    <a:moveTo>
                      <a:pt x="4360" y="4871"/>
                    </a:moveTo>
                    <a:lnTo>
                      <a:pt x="4360" y="4871"/>
                    </a:lnTo>
                    <a:lnTo>
                      <a:pt x="4359" y="4809"/>
                    </a:lnTo>
                    <a:lnTo>
                      <a:pt x="4358" y="4747"/>
                    </a:lnTo>
                    <a:lnTo>
                      <a:pt x="4356" y="4684"/>
                    </a:lnTo>
                    <a:lnTo>
                      <a:pt x="4354" y="4621"/>
                    </a:lnTo>
                    <a:lnTo>
                      <a:pt x="4351" y="4560"/>
                    </a:lnTo>
                    <a:lnTo>
                      <a:pt x="4347" y="4498"/>
                    </a:lnTo>
                    <a:lnTo>
                      <a:pt x="4343" y="4437"/>
                    </a:lnTo>
                    <a:lnTo>
                      <a:pt x="4337" y="4374"/>
                    </a:lnTo>
                    <a:lnTo>
                      <a:pt x="4332" y="4313"/>
                    </a:lnTo>
                    <a:lnTo>
                      <a:pt x="4325" y="4252"/>
                    </a:lnTo>
                    <a:lnTo>
                      <a:pt x="4318" y="4192"/>
                    </a:lnTo>
                    <a:lnTo>
                      <a:pt x="4310" y="4131"/>
                    </a:lnTo>
                    <a:lnTo>
                      <a:pt x="4301" y="4071"/>
                    </a:lnTo>
                    <a:lnTo>
                      <a:pt x="4291" y="4011"/>
                    </a:lnTo>
                    <a:lnTo>
                      <a:pt x="4281" y="3951"/>
                    </a:lnTo>
                    <a:lnTo>
                      <a:pt x="4271" y="3892"/>
                    </a:lnTo>
                    <a:lnTo>
                      <a:pt x="4260" y="3833"/>
                    </a:lnTo>
                    <a:lnTo>
                      <a:pt x="4248" y="3774"/>
                    </a:lnTo>
                    <a:lnTo>
                      <a:pt x="4236" y="3715"/>
                    </a:lnTo>
                    <a:lnTo>
                      <a:pt x="4223" y="3656"/>
                    </a:lnTo>
                    <a:lnTo>
                      <a:pt x="4208" y="3599"/>
                    </a:lnTo>
                    <a:lnTo>
                      <a:pt x="4194" y="3541"/>
                    </a:lnTo>
                    <a:lnTo>
                      <a:pt x="4179" y="3483"/>
                    </a:lnTo>
                    <a:lnTo>
                      <a:pt x="4163" y="3426"/>
                    </a:lnTo>
                    <a:lnTo>
                      <a:pt x="4147" y="3369"/>
                    </a:lnTo>
                    <a:lnTo>
                      <a:pt x="4131" y="3311"/>
                    </a:lnTo>
                    <a:lnTo>
                      <a:pt x="4112" y="3256"/>
                    </a:lnTo>
                    <a:lnTo>
                      <a:pt x="4095" y="3199"/>
                    </a:lnTo>
                    <a:lnTo>
                      <a:pt x="4076" y="3144"/>
                    </a:lnTo>
                    <a:lnTo>
                      <a:pt x="4057" y="3089"/>
                    </a:lnTo>
                    <a:lnTo>
                      <a:pt x="4036" y="3033"/>
                    </a:lnTo>
                    <a:lnTo>
                      <a:pt x="4016" y="2979"/>
                    </a:lnTo>
                    <a:lnTo>
                      <a:pt x="3995" y="2923"/>
                    </a:lnTo>
                    <a:lnTo>
                      <a:pt x="3974" y="2870"/>
                    </a:lnTo>
                    <a:lnTo>
                      <a:pt x="3951" y="2816"/>
                    </a:lnTo>
                    <a:lnTo>
                      <a:pt x="3929" y="2763"/>
                    </a:lnTo>
                    <a:lnTo>
                      <a:pt x="3906" y="2710"/>
                    </a:lnTo>
                    <a:lnTo>
                      <a:pt x="3882" y="2657"/>
                    </a:lnTo>
                    <a:lnTo>
                      <a:pt x="3857" y="2605"/>
                    </a:lnTo>
                    <a:lnTo>
                      <a:pt x="3832" y="2553"/>
                    </a:lnTo>
                    <a:lnTo>
                      <a:pt x="3807" y="2502"/>
                    </a:lnTo>
                    <a:lnTo>
                      <a:pt x="3780" y="2450"/>
                    </a:lnTo>
                    <a:lnTo>
                      <a:pt x="3754" y="2399"/>
                    </a:lnTo>
                    <a:lnTo>
                      <a:pt x="3727" y="2349"/>
                    </a:lnTo>
                    <a:lnTo>
                      <a:pt x="3699" y="2299"/>
                    </a:lnTo>
                    <a:lnTo>
                      <a:pt x="3671" y="2249"/>
                    </a:lnTo>
                    <a:lnTo>
                      <a:pt x="3643" y="2200"/>
                    </a:lnTo>
                    <a:lnTo>
                      <a:pt x="3613" y="2151"/>
                    </a:lnTo>
                    <a:lnTo>
                      <a:pt x="3584" y="2102"/>
                    </a:lnTo>
                    <a:lnTo>
                      <a:pt x="3554" y="2055"/>
                    </a:lnTo>
                    <a:lnTo>
                      <a:pt x="3523" y="2007"/>
                    </a:lnTo>
                    <a:lnTo>
                      <a:pt x="3492" y="1960"/>
                    </a:lnTo>
                    <a:lnTo>
                      <a:pt x="3461" y="1914"/>
                    </a:lnTo>
                    <a:lnTo>
                      <a:pt x="3428" y="1867"/>
                    </a:lnTo>
                    <a:lnTo>
                      <a:pt x="3396" y="1821"/>
                    </a:lnTo>
                    <a:lnTo>
                      <a:pt x="3362" y="1776"/>
                    </a:lnTo>
                    <a:lnTo>
                      <a:pt x="3329" y="1731"/>
                    </a:lnTo>
                    <a:lnTo>
                      <a:pt x="3295" y="1686"/>
                    </a:lnTo>
                    <a:lnTo>
                      <a:pt x="3260" y="1642"/>
                    </a:lnTo>
                    <a:lnTo>
                      <a:pt x="3225" y="1599"/>
                    </a:lnTo>
                    <a:lnTo>
                      <a:pt x="3189" y="1556"/>
                    </a:lnTo>
                    <a:lnTo>
                      <a:pt x="3154" y="1513"/>
                    </a:lnTo>
                    <a:lnTo>
                      <a:pt x="3117" y="1471"/>
                    </a:lnTo>
                    <a:lnTo>
                      <a:pt x="3081" y="1430"/>
                    </a:lnTo>
                    <a:lnTo>
                      <a:pt x="3044" y="1389"/>
                    </a:lnTo>
                    <a:lnTo>
                      <a:pt x="3006" y="1348"/>
                    </a:lnTo>
                    <a:lnTo>
                      <a:pt x="2968" y="1307"/>
                    </a:lnTo>
                    <a:lnTo>
                      <a:pt x="2929" y="1268"/>
                    </a:lnTo>
                    <a:lnTo>
                      <a:pt x="2890" y="1229"/>
                    </a:lnTo>
                    <a:lnTo>
                      <a:pt x="2851" y="1191"/>
                    </a:lnTo>
                    <a:lnTo>
                      <a:pt x="2811" y="1152"/>
                    </a:lnTo>
                    <a:lnTo>
                      <a:pt x="2771" y="1115"/>
                    </a:lnTo>
                    <a:lnTo>
                      <a:pt x="2730" y="1078"/>
                    </a:lnTo>
                    <a:lnTo>
                      <a:pt x="2689" y="1042"/>
                    </a:lnTo>
                    <a:lnTo>
                      <a:pt x="2648" y="1005"/>
                    </a:lnTo>
                    <a:lnTo>
                      <a:pt x="2606" y="970"/>
                    </a:lnTo>
                    <a:lnTo>
                      <a:pt x="2564" y="935"/>
                    </a:lnTo>
                    <a:lnTo>
                      <a:pt x="2521" y="901"/>
                    </a:lnTo>
                    <a:lnTo>
                      <a:pt x="2479" y="867"/>
                    </a:lnTo>
                    <a:lnTo>
                      <a:pt x="2435" y="834"/>
                    </a:lnTo>
                    <a:lnTo>
                      <a:pt x="2392" y="802"/>
                    </a:lnTo>
                    <a:lnTo>
                      <a:pt x="2347" y="769"/>
                    </a:lnTo>
                    <a:lnTo>
                      <a:pt x="2303" y="737"/>
                    </a:lnTo>
                    <a:lnTo>
                      <a:pt x="2258" y="707"/>
                    </a:lnTo>
                    <a:lnTo>
                      <a:pt x="2213" y="676"/>
                    </a:lnTo>
                    <a:lnTo>
                      <a:pt x="2167" y="647"/>
                    </a:lnTo>
                    <a:lnTo>
                      <a:pt x="2121" y="619"/>
                    </a:lnTo>
                    <a:lnTo>
                      <a:pt x="2076" y="589"/>
                    </a:lnTo>
                    <a:lnTo>
                      <a:pt x="2029" y="562"/>
                    </a:lnTo>
                    <a:lnTo>
                      <a:pt x="1982" y="535"/>
                    </a:lnTo>
                    <a:lnTo>
                      <a:pt x="1935" y="508"/>
                    </a:lnTo>
                    <a:lnTo>
                      <a:pt x="1888" y="482"/>
                    </a:lnTo>
                    <a:lnTo>
                      <a:pt x="1840" y="457"/>
                    </a:lnTo>
                    <a:lnTo>
                      <a:pt x="1791" y="432"/>
                    </a:lnTo>
                    <a:lnTo>
                      <a:pt x="1743" y="407"/>
                    </a:lnTo>
                    <a:lnTo>
                      <a:pt x="1694" y="385"/>
                    </a:lnTo>
                    <a:lnTo>
                      <a:pt x="1646" y="361"/>
                    </a:lnTo>
                    <a:lnTo>
                      <a:pt x="1596" y="339"/>
                    </a:lnTo>
                    <a:lnTo>
                      <a:pt x="1547" y="318"/>
                    </a:lnTo>
                    <a:lnTo>
                      <a:pt x="1497" y="296"/>
                    </a:lnTo>
                    <a:lnTo>
                      <a:pt x="1446" y="276"/>
                    </a:lnTo>
                    <a:lnTo>
                      <a:pt x="1396" y="257"/>
                    </a:lnTo>
                    <a:lnTo>
                      <a:pt x="1345" y="237"/>
                    </a:lnTo>
                    <a:lnTo>
                      <a:pt x="1295" y="219"/>
                    </a:lnTo>
                    <a:lnTo>
                      <a:pt x="1243" y="202"/>
                    </a:lnTo>
                    <a:lnTo>
                      <a:pt x="1191" y="185"/>
                    </a:lnTo>
                    <a:lnTo>
                      <a:pt x="1140" y="170"/>
                    </a:lnTo>
                    <a:lnTo>
                      <a:pt x="1088" y="154"/>
                    </a:lnTo>
                    <a:lnTo>
                      <a:pt x="1035" y="139"/>
                    </a:lnTo>
                    <a:lnTo>
                      <a:pt x="983" y="126"/>
                    </a:lnTo>
                    <a:lnTo>
                      <a:pt x="930" y="112"/>
                    </a:lnTo>
                    <a:lnTo>
                      <a:pt x="877" y="100"/>
                    </a:lnTo>
                    <a:lnTo>
                      <a:pt x="824" y="87"/>
                    </a:lnTo>
                    <a:lnTo>
                      <a:pt x="770" y="77"/>
                    </a:lnTo>
                    <a:lnTo>
                      <a:pt x="717" y="66"/>
                    </a:lnTo>
                    <a:lnTo>
                      <a:pt x="663" y="57"/>
                    </a:lnTo>
                    <a:lnTo>
                      <a:pt x="608" y="47"/>
                    </a:lnTo>
                    <a:lnTo>
                      <a:pt x="555" y="40"/>
                    </a:lnTo>
                    <a:lnTo>
                      <a:pt x="500" y="32"/>
                    </a:lnTo>
                    <a:lnTo>
                      <a:pt x="444" y="25"/>
                    </a:lnTo>
                    <a:lnTo>
                      <a:pt x="390" y="19"/>
                    </a:lnTo>
                    <a:lnTo>
                      <a:pt x="335" y="15"/>
                    </a:lnTo>
                    <a:lnTo>
                      <a:pt x="279" y="10"/>
                    </a:lnTo>
                    <a:lnTo>
                      <a:pt x="224" y="7"/>
                    </a:lnTo>
                    <a:lnTo>
                      <a:pt x="168" y="3"/>
                    </a:lnTo>
                    <a:lnTo>
                      <a:pt x="112" y="2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56" y="103"/>
                    </a:lnTo>
                    <a:lnTo>
                      <a:pt x="110" y="103"/>
                    </a:lnTo>
                    <a:lnTo>
                      <a:pt x="165" y="105"/>
                    </a:lnTo>
                    <a:lnTo>
                      <a:pt x="220" y="109"/>
                    </a:lnTo>
                    <a:lnTo>
                      <a:pt x="274" y="112"/>
                    </a:lnTo>
                    <a:lnTo>
                      <a:pt x="328" y="116"/>
                    </a:lnTo>
                    <a:lnTo>
                      <a:pt x="382" y="121"/>
                    </a:lnTo>
                    <a:lnTo>
                      <a:pt x="436" y="127"/>
                    </a:lnTo>
                    <a:lnTo>
                      <a:pt x="489" y="133"/>
                    </a:lnTo>
                    <a:lnTo>
                      <a:pt x="543" y="140"/>
                    </a:lnTo>
                    <a:lnTo>
                      <a:pt x="596" y="148"/>
                    </a:lnTo>
                    <a:lnTo>
                      <a:pt x="649" y="157"/>
                    </a:lnTo>
                    <a:lnTo>
                      <a:pt x="701" y="166"/>
                    </a:lnTo>
                    <a:lnTo>
                      <a:pt x="754" y="176"/>
                    </a:lnTo>
                    <a:lnTo>
                      <a:pt x="807" y="188"/>
                    </a:lnTo>
                    <a:lnTo>
                      <a:pt x="859" y="199"/>
                    </a:lnTo>
                    <a:lnTo>
                      <a:pt x="911" y="211"/>
                    </a:lnTo>
                    <a:lnTo>
                      <a:pt x="963" y="224"/>
                    </a:lnTo>
                    <a:lnTo>
                      <a:pt x="1014" y="239"/>
                    </a:lnTo>
                    <a:lnTo>
                      <a:pt x="1065" y="252"/>
                    </a:lnTo>
                    <a:lnTo>
                      <a:pt x="1115" y="268"/>
                    </a:lnTo>
                    <a:lnTo>
                      <a:pt x="1167" y="284"/>
                    </a:lnTo>
                    <a:lnTo>
                      <a:pt x="1217" y="300"/>
                    </a:lnTo>
                    <a:lnTo>
                      <a:pt x="1267" y="317"/>
                    </a:lnTo>
                    <a:lnTo>
                      <a:pt x="1317" y="335"/>
                    </a:lnTo>
                    <a:lnTo>
                      <a:pt x="1366" y="353"/>
                    </a:lnTo>
                    <a:lnTo>
                      <a:pt x="1416" y="372"/>
                    </a:lnTo>
                    <a:lnTo>
                      <a:pt x="1466" y="392"/>
                    </a:lnTo>
                    <a:lnTo>
                      <a:pt x="1514" y="413"/>
                    </a:lnTo>
                    <a:lnTo>
                      <a:pt x="1563" y="434"/>
                    </a:lnTo>
                    <a:lnTo>
                      <a:pt x="1611" y="456"/>
                    </a:lnTo>
                    <a:lnTo>
                      <a:pt x="1659" y="477"/>
                    </a:lnTo>
                    <a:lnTo>
                      <a:pt x="1706" y="501"/>
                    </a:lnTo>
                    <a:lnTo>
                      <a:pt x="1754" y="525"/>
                    </a:lnTo>
                    <a:lnTo>
                      <a:pt x="1802" y="549"/>
                    </a:lnTo>
                    <a:lnTo>
                      <a:pt x="1848" y="573"/>
                    </a:lnTo>
                    <a:lnTo>
                      <a:pt x="1895" y="599"/>
                    </a:lnTo>
                    <a:lnTo>
                      <a:pt x="1940" y="625"/>
                    </a:lnTo>
                    <a:lnTo>
                      <a:pt x="1987" y="651"/>
                    </a:lnTo>
                    <a:lnTo>
                      <a:pt x="2032" y="679"/>
                    </a:lnTo>
                    <a:lnTo>
                      <a:pt x="2077" y="707"/>
                    </a:lnTo>
                    <a:lnTo>
                      <a:pt x="2122" y="735"/>
                    </a:lnTo>
                    <a:lnTo>
                      <a:pt x="2167" y="765"/>
                    </a:lnTo>
                    <a:lnTo>
                      <a:pt x="2211" y="794"/>
                    </a:lnTo>
                    <a:lnTo>
                      <a:pt x="2255" y="824"/>
                    </a:lnTo>
                    <a:lnTo>
                      <a:pt x="2299" y="855"/>
                    </a:lnTo>
                    <a:lnTo>
                      <a:pt x="2341" y="887"/>
                    </a:lnTo>
                    <a:lnTo>
                      <a:pt x="2384" y="918"/>
                    </a:lnTo>
                    <a:lnTo>
                      <a:pt x="2426" y="951"/>
                    </a:lnTo>
                    <a:lnTo>
                      <a:pt x="2469" y="984"/>
                    </a:lnTo>
                    <a:lnTo>
                      <a:pt x="2510" y="1018"/>
                    </a:lnTo>
                    <a:lnTo>
                      <a:pt x="2552" y="1052"/>
                    </a:lnTo>
                    <a:lnTo>
                      <a:pt x="2592" y="1087"/>
                    </a:lnTo>
                    <a:lnTo>
                      <a:pt x="2633" y="1122"/>
                    </a:lnTo>
                    <a:lnTo>
                      <a:pt x="2673" y="1157"/>
                    </a:lnTo>
                    <a:lnTo>
                      <a:pt x="2713" y="1193"/>
                    </a:lnTo>
                    <a:lnTo>
                      <a:pt x="2752" y="1230"/>
                    </a:lnTo>
                    <a:lnTo>
                      <a:pt x="2791" y="1268"/>
                    </a:lnTo>
                    <a:lnTo>
                      <a:pt x="2830" y="1305"/>
                    </a:lnTo>
                    <a:lnTo>
                      <a:pt x="2867" y="1344"/>
                    </a:lnTo>
                    <a:lnTo>
                      <a:pt x="2906" y="1382"/>
                    </a:lnTo>
                    <a:lnTo>
                      <a:pt x="2943" y="1422"/>
                    </a:lnTo>
                    <a:lnTo>
                      <a:pt x="2980" y="1461"/>
                    </a:lnTo>
                    <a:lnTo>
                      <a:pt x="3016" y="1502"/>
                    </a:lnTo>
                    <a:lnTo>
                      <a:pt x="3053" y="1543"/>
                    </a:lnTo>
                    <a:lnTo>
                      <a:pt x="3088" y="1583"/>
                    </a:lnTo>
                    <a:lnTo>
                      <a:pt x="3123" y="1625"/>
                    </a:lnTo>
                    <a:lnTo>
                      <a:pt x="3158" y="1667"/>
                    </a:lnTo>
                    <a:lnTo>
                      <a:pt x="3192" y="1710"/>
                    </a:lnTo>
                    <a:lnTo>
                      <a:pt x="3226" y="1753"/>
                    </a:lnTo>
                    <a:lnTo>
                      <a:pt x="3259" y="1797"/>
                    </a:lnTo>
                    <a:lnTo>
                      <a:pt x="3292" y="1841"/>
                    </a:lnTo>
                    <a:lnTo>
                      <a:pt x="3325" y="1885"/>
                    </a:lnTo>
                    <a:lnTo>
                      <a:pt x="3356" y="1931"/>
                    </a:lnTo>
                    <a:lnTo>
                      <a:pt x="3388" y="1975"/>
                    </a:lnTo>
                    <a:lnTo>
                      <a:pt x="3419" y="2021"/>
                    </a:lnTo>
                    <a:lnTo>
                      <a:pt x="3449" y="2067"/>
                    </a:lnTo>
                    <a:lnTo>
                      <a:pt x="3480" y="2114"/>
                    </a:lnTo>
                    <a:lnTo>
                      <a:pt x="3509" y="2161"/>
                    </a:lnTo>
                    <a:lnTo>
                      <a:pt x="3538" y="2208"/>
                    </a:lnTo>
                    <a:lnTo>
                      <a:pt x="3567" y="2256"/>
                    </a:lnTo>
                    <a:lnTo>
                      <a:pt x="3595" y="2304"/>
                    </a:lnTo>
                    <a:lnTo>
                      <a:pt x="3622" y="2352"/>
                    </a:lnTo>
                    <a:lnTo>
                      <a:pt x="3650" y="2402"/>
                    </a:lnTo>
                    <a:lnTo>
                      <a:pt x="3676" y="2451"/>
                    </a:lnTo>
                    <a:lnTo>
                      <a:pt x="3702" y="2501"/>
                    </a:lnTo>
                    <a:lnTo>
                      <a:pt x="3728" y="2551"/>
                    </a:lnTo>
                    <a:lnTo>
                      <a:pt x="3752" y="2601"/>
                    </a:lnTo>
                    <a:lnTo>
                      <a:pt x="3776" y="2652"/>
                    </a:lnTo>
                    <a:lnTo>
                      <a:pt x="3801" y="2703"/>
                    </a:lnTo>
                    <a:lnTo>
                      <a:pt x="3824" y="2755"/>
                    </a:lnTo>
                    <a:lnTo>
                      <a:pt x="3847" y="2807"/>
                    </a:lnTo>
                    <a:lnTo>
                      <a:pt x="3869" y="2859"/>
                    </a:lnTo>
                    <a:lnTo>
                      <a:pt x="3891" y="2912"/>
                    </a:lnTo>
                    <a:lnTo>
                      <a:pt x="3912" y="2964"/>
                    </a:lnTo>
                    <a:lnTo>
                      <a:pt x="3932" y="3018"/>
                    </a:lnTo>
                    <a:lnTo>
                      <a:pt x="3952" y="3072"/>
                    </a:lnTo>
                    <a:lnTo>
                      <a:pt x="3972" y="3126"/>
                    </a:lnTo>
                    <a:lnTo>
                      <a:pt x="3991" y="3180"/>
                    </a:lnTo>
                    <a:lnTo>
                      <a:pt x="4009" y="3234"/>
                    </a:lnTo>
                    <a:lnTo>
                      <a:pt x="4027" y="3290"/>
                    </a:lnTo>
                    <a:lnTo>
                      <a:pt x="4043" y="3344"/>
                    </a:lnTo>
                    <a:lnTo>
                      <a:pt x="4061" y="3400"/>
                    </a:lnTo>
                    <a:lnTo>
                      <a:pt x="4076" y="3456"/>
                    </a:lnTo>
                    <a:lnTo>
                      <a:pt x="4092" y="3512"/>
                    </a:lnTo>
                    <a:lnTo>
                      <a:pt x="4106" y="3568"/>
                    </a:lnTo>
                    <a:lnTo>
                      <a:pt x="4120" y="3625"/>
                    </a:lnTo>
                    <a:lnTo>
                      <a:pt x="4135" y="3682"/>
                    </a:lnTo>
                    <a:lnTo>
                      <a:pt x="4147" y="3739"/>
                    </a:lnTo>
                    <a:lnTo>
                      <a:pt x="4159" y="3797"/>
                    </a:lnTo>
                    <a:lnTo>
                      <a:pt x="4171" y="3854"/>
                    </a:lnTo>
                    <a:lnTo>
                      <a:pt x="4182" y="3912"/>
                    </a:lnTo>
                    <a:lnTo>
                      <a:pt x="4192" y="3971"/>
                    </a:lnTo>
                    <a:lnTo>
                      <a:pt x="4201" y="4030"/>
                    </a:lnTo>
                    <a:lnTo>
                      <a:pt x="4212" y="4088"/>
                    </a:lnTo>
                    <a:lnTo>
                      <a:pt x="4220" y="4147"/>
                    </a:lnTo>
                    <a:lnTo>
                      <a:pt x="4228" y="4206"/>
                    </a:lnTo>
                    <a:lnTo>
                      <a:pt x="4235" y="4266"/>
                    </a:lnTo>
                    <a:lnTo>
                      <a:pt x="4241" y="4325"/>
                    </a:lnTo>
                    <a:lnTo>
                      <a:pt x="4247" y="4385"/>
                    </a:lnTo>
                    <a:lnTo>
                      <a:pt x="4252" y="4445"/>
                    </a:lnTo>
                    <a:lnTo>
                      <a:pt x="4256" y="4506"/>
                    </a:lnTo>
                    <a:lnTo>
                      <a:pt x="4260" y="4566"/>
                    </a:lnTo>
                    <a:lnTo>
                      <a:pt x="4263" y="4627"/>
                    </a:lnTo>
                    <a:lnTo>
                      <a:pt x="4266" y="4688"/>
                    </a:lnTo>
                    <a:lnTo>
                      <a:pt x="4267" y="4749"/>
                    </a:lnTo>
                    <a:lnTo>
                      <a:pt x="4268" y="4810"/>
                    </a:lnTo>
                    <a:lnTo>
                      <a:pt x="4269" y="4871"/>
                    </a:lnTo>
                    <a:lnTo>
                      <a:pt x="4360" y="4871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68"/>
              <p:cNvSpPr>
                <a:spLocks/>
              </p:cNvSpPr>
              <p:nvPr/>
            </p:nvSpPr>
            <p:spPr bwMode="auto">
              <a:xfrm>
                <a:off x="4754" y="2221"/>
                <a:ext cx="727" cy="696"/>
              </a:xfrm>
              <a:custGeom>
                <a:avLst/>
                <a:gdLst>
                  <a:gd name="T0" fmla="*/ 0 w 4360"/>
                  <a:gd name="T1" fmla="*/ 0 h 4872"/>
                  <a:gd name="T2" fmla="*/ 0 w 4360"/>
                  <a:gd name="T3" fmla="*/ 0 h 4872"/>
                  <a:gd name="T4" fmla="*/ 0 w 4360"/>
                  <a:gd name="T5" fmla="*/ 0 h 4872"/>
                  <a:gd name="T6" fmla="*/ 0 w 4360"/>
                  <a:gd name="T7" fmla="*/ 0 h 4872"/>
                  <a:gd name="T8" fmla="*/ 0 w 4360"/>
                  <a:gd name="T9" fmla="*/ 0 h 4872"/>
                  <a:gd name="T10" fmla="*/ 0 w 4360"/>
                  <a:gd name="T11" fmla="*/ 0 h 4872"/>
                  <a:gd name="T12" fmla="*/ 0 w 4360"/>
                  <a:gd name="T13" fmla="*/ 0 h 4872"/>
                  <a:gd name="T14" fmla="*/ 0 w 4360"/>
                  <a:gd name="T15" fmla="*/ 0 h 4872"/>
                  <a:gd name="T16" fmla="*/ 0 w 4360"/>
                  <a:gd name="T17" fmla="*/ 0 h 4872"/>
                  <a:gd name="T18" fmla="*/ 0 w 4360"/>
                  <a:gd name="T19" fmla="*/ 0 h 4872"/>
                  <a:gd name="T20" fmla="*/ 0 w 4360"/>
                  <a:gd name="T21" fmla="*/ 0 h 4872"/>
                  <a:gd name="T22" fmla="*/ 0 w 4360"/>
                  <a:gd name="T23" fmla="*/ 0 h 4872"/>
                  <a:gd name="T24" fmla="*/ 0 w 4360"/>
                  <a:gd name="T25" fmla="*/ 0 h 4872"/>
                  <a:gd name="T26" fmla="*/ 1 w 4360"/>
                  <a:gd name="T27" fmla="*/ 0 h 4872"/>
                  <a:gd name="T28" fmla="*/ 1 w 4360"/>
                  <a:gd name="T29" fmla="*/ 0 h 4872"/>
                  <a:gd name="T30" fmla="*/ 1 w 4360"/>
                  <a:gd name="T31" fmla="*/ 0 h 4872"/>
                  <a:gd name="T32" fmla="*/ 1 w 4360"/>
                  <a:gd name="T33" fmla="*/ 0 h 4872"/>
                  <a:gd name="T34" fmla="*/ 1 w 4360"/>
                  <a:gd name="T35" fmla="*/ 0 h 4872"/>
                  <a:gd name="T36" fmla="*/ 1 w 4360"/>
                  <a:gd name="T37" fmla="*/ 0 h 4872"/>
                  <a:gd name="T38" fmla="*/ 1 w 4360"/>
                  <a:gd name="T39" fmla="*/ 0 h 4872"/>
                  <a:gd name="T40" fmla="*/ 1 w 4360"/>
                  <a:gd name="T41" fmla="*/ 0 h 4872"/>
                  <a:gd name="T42" fmla="*/ 1 w 4360"/>
                  <a:gd name="T43" fmla="*/ 0 h 4872"/>
                  <a:gd name="T44" fmla="*/ 1 w 4360"/>
                  <a:gd name="T45" fmla="*/ 0 h 4872"/>
                  <a:gd name="T46" fmla="*/ 1 w 4360"/>
                  <a:gd name="T47" fmla="*/ 0 h 4872"/>
                  <a:gd name="T48" fmla="*/ 1 w 4360"/>
                  <a:gd name="T49" fmla="*/ 0 h 4872"/>
                  <a:gd name="T50" fmla="*/ 1 w 4360"/>
                  <a:gd name="T51" fmla="*/ 0 h 4872"/>
                  <a:gd name="T52" fmla="*/ 1 w 4360"/>
                  <a:gd name="T53" fmla="*/ 0 h 4872"/>
                  <a:gd name="T54" fmla="*/ 1 w 4360"/>
                  <a:gd name="T55" fmla="*/ 0 h 4872"/>
                  <a:gd name="T56" fmla="*/ 1 w 4360"/>
                  <a:gd name="T57" fmla="*/ 0 h 4872"/>
                  <a:gd name="T58" fmla="*/ 1 w 4360"/>
                  <a:gd name="T59" fmla="*/ 0 h 4872"/>
                  <a:gd name="T60" fmla="*/ 1 w 4360"/>
                  <a:gd name="T61" fmla="*/ 0 h 4872"/>
                  <a:gd name="T62" fmla="*/ 1 w 4360"/>
                  <a:gd name="T63" fmla="*/ 0 h 4872"/>
                  <a:gd name="T64" fmla="*/ 1 w 4360"/>
                  <a:gd name="T65" fmla="*/ 0 h 4872"/>
                  <a:gd name="T66" fmla="*/ 1 w 4360"/>
                  <a:gd name="T67" fmla="*/ 0 h 4872"/>
                  <a:gd name="T68" fmla="*/ 1 w 4360"/>
                  <a:gd name="T69" fmla="*/ 0 h 4872"/>
                  <a:gd name="T70" fmla="*/ 1 w 4360"/>
                  <a:gd name="T71" fmla="*/ 0 h 4872"/>
                  <a:gd name="T72" fmla="*/ 1 w 4360"/>
                  <a:gd name="T73" fmla="*/ 0 h 4872"/>
                  <a:gd name="T74" fmla="*/ 1 w 4360"/>
                  <a:gd name="T75" fmla="*/ 0 h 4872"/>
                  <a:gd name="T76" fmla="*/ 0 w 4360"/>
                  <a:gd name="T77" fmla="*/ 0 h 4872"/>
                  <a:gd name="T78" fmla="*/ 0 w 4360"/>
                  <a:gd name="T79" fmla="*/ 0 h 4872"/>
                  <a:gd name="T80" fmla="*/ 0 w 4360"/>
                  <a:gd name="T81" fmla="*/ 0 h 4872"/>
                  <a:gd name="T82" fmla="*/ 0 w 4360"/>
                  <a:gd name="T83" fmla="*/ 0 h 4872"/>
                  <a:gd name="T84" fmla="*/ 0 w 4360"/>
                  <a:gd name="T85" fmla="*/ 0 h 4872"/>
                  <a:gd name="T86" fmla="*/ 0 w 4360"/>
                  <a:gd name="T87" fmla="*/ 0 h 4872"/>
                  <a:gd name="T88" fmla="*/ 0 w 4360"/>
                  <a:gd name="T89" fmla="*/ 0 h 4872"/>
                  <a:gd name="T90" fmla="*/ 0 w 4360"/>
                  <a:gd name="T91" fmla="*/ 0 h 4872"/>
                  <a:gd name="T92" fmla="*/ 0 w 4360"/>
                  <a:gd name="T93" fmla="*/ 0 h 4872"/>
                  <a:gd name="T94" fmla="*/ 0 w 4360"/>
                  <a:gd name="T95" fmla="*/ 0 h 4872"/>
                  <a:gd name="T96" fmla="*/ 0 w 4360"/>
                  <a:gd name="T97" fmla="*/ 0 h 4872"/>
                  <a:gd name="T98" fmla="*/ 0 w 4360"/>
                  <a:gd name="T99" fmla="*/ 0 h 4872"/>
                  <a:gd name="T100" fmla="*/ 0 w 4360"/>
                  <a:gd name="T101" fmla="*/ 0 h 4872"/>
                  <a:gd name="T102" fmla="*/ 0 w 4360"/>
                  <a:gd name="T103" fmla="*/ 0 h 48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60"/>
                  <a:gd name="T157" fmla="*/ 0 h 4872"/>
                  <a:gd name="T158" fmla="*/ 4360 w 4360"/>
                  <a:gd name="T159" fmla="*/ 4872 h 48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60" h="4872">
                    <a:moveTo>
                      <a:pt x="0" y="4872"/>
                    </a:moveTo>
                    <a:lnTo>
                      <a:pt x="0" y="4872"/>
                    </a:lnTo>
                    <a:lnTo>
                      <a:pt x="57" y="4872"/>
                    </a:lnTo>
                    <a:lnTo>
                      <a:pt x="112" y="4870"/>
                    </a:lnTo>
                    <a:lnTo>
                      <a:pt x="168" y="4869"/>
                    </a:lnTo>
                    <a:lnTo>
                      <a:pt x="224" y="4865"/>
                    </a:lnTo>
                    <a:lnTo>
                      <a:pt x="279" y="4862"/>
                    </a:lnTo>
                    <a:lnTo>
                      <a:pt x="335" y="4857"/>
                    </a:lnTo>
                    <a:lnTo>
                      <a:pt x="390" y="4853"/>
                    </a:lnTo>
                    <a:lnTo>
                      <a:pt x="445" y="4847"/>
                    </a:lnTo>
                    <a:lnTo>
                      <a:pt x="500" y="4840"/>
                    </a:lnTo>
                    <a:lnTo>
                      <a:pt x="555" y="4832"/>
                    </a:lnTo>
                    <a:lnTo>
                      <a:pt x="608" y="4825"/>
                    </a:lnTo>
                    <a:lnTo>
                      <a:pt x="663" y="4815"/>
                    </a:lnTo>
                    <a:lnTo>
                      <a:pt x="717" y="4806"/>
                    </a:lnTo>
                    <a:lnTo>
                      <a:pt x="770" y="4796"/>
                    </a:lnTo>
                    <a:lnTo>
                      <a:pt x="824" y="4785"/>
                    </a:lnTo>
                    <a:lnTo>
                      <a:pt x="877" y="4773"/>
                    </a:lnTo>
                    <a:lnTo>
                      <a:pt x="930" y="4760"/>
                    </a:lnTo>
                    <a:lnTo>
                      <a:pt x="983" y="4746"/>
                    </a:lnTo>
                    <a:lnTo>
                      <a:pt x="1035" y="4733"/>
                    </a:lnTo>
                    <a:lnTo>
                      <a:pt x="1088" y="4718"/>
                    </a:lnTo>
                    <a:lnTo>
                      <a:pt x="1140" y="4702"/>
                    </a:lnTo>
                    <a:lnTo>
                      <a:pt x="1191" y="4687"/>
                    </a:lnTo>
                    <a:lnTo>
                      <a:pt x="1243" y="4670"/>
                    </a:lnTo>
                    <a:lnTo>
                      <a:pt x="1295" y="4653"/>
                    </a:lnTo>
                    <a:lnTo>
                      <a:pt x="1345" y="4635"/>
                    </a:lnTo>
                    <a:lnTo>
                      <a:pt x="1396" y="4615"/>
                    </a:lnTo>
                    <a:lnTo>
                      <a:pt x="1446" y="4596"/>
                    </a:lnTo>
                    <a:lnTo>
                      <a:pt x="1497" y="4576"/>
                    </a:lnTo>
                    <a:lnTo>
                      <a:pt x="1547" y="4554"/>
                    </a:lnTo>
                    <a:lnTo>
                      <a:pt x="1596" y="4533"/>
                    </a:lnTo>
                    <a:lnTo>
                      <a:pt x="1646" y="4511"/>
                    </a:lnTo>
                    <a:lnTo>
                      <a:pt x="1694" y="4488"/>
                    </a:lnTo>
                    <a:lnTo>
                      <a:pt x="1743" y="4465"/>
                    </a:lnTo>
                    <a:lnTo>
                      <a:pt x="1791" y="4440"/>
                    </a:lnTo>
                    <a:lnTo>
                      <a:pt x="1840" y="4415"/>
                    </a:lnTo>
                    <a:lnTo>
                      <a:pt x="1888" y="4390"/>
                    </a:lnTo>
                    <a:lnTo>
                      <a:pt x="1935" y="4364"/>
                    </a:lnTo>
                    <a:lnTo>
                      <a:pt x="1982" y="4337"/>
                    </a:lnTo>
                    <a:lnTo>
                      <a:pt x="2029" y="4310"/>
                    </a:lnTo>
                    <a:lnTo>
                      <a:pt x="2076" y="4283"/>
                    </a:lnTo>
                    <a:lnTo>
                      <a:pt x="2121" y="4255"/>
                    </a:lnTo>
                    <a:lnTo>
                      <a:pt x="2167" y="4225"/>
                    </a:lnTo>
                    <a:lnTo>
                      <a:pt x="2213" y="4196"/>
                    </a:lnTo>
                    <a:lnTo>
                      <a:pt x="2258" y="4165"/>
                    </a:lnTo>
                    <a:lnTo>
                      <a:pt x="2303" y="4135"/>
                    </a:lnTo>
                    <a:lnTo>
                      <a:pt x="2347" y="4103"/>
                    </a:lnTo>
                    <a:lnTo>
                      <a:pt x="2392" y="4070"/>
                    </a:lnTo>
                    <a:lnTo>
                      <a:pt x="2435" y="4039"/>
                    </a:lnTo>
                    <a:lnTo>
                      <a:pt x="2478" y="4005"/>
                    </a:lnTo>
                    <a:lnTo>
                      <a:pt x="2521" y="3971"/>
                    </a:lnTo>
                    <a:lnTo>
                      <a:pt x="2564" y="3937"/>
                    </a:lnTo>
                    <a:lnTo>
                      <a:pt x="2606" y="3902"/>
                    </a:lnTo>
                    <a:lnTo>
                      <a:pt x="2648" y="3867"/>
                    </a:lnTo>
                    <a:lnTo>
                      <a:pt x="2689" y="3830"/>
                    </a:lnTo>
                    <a:lnTo>
                      <a:pt x="2730" y="3794"/>
                    </a:lnTo>
                    <a:lnTo>
                      <a:pt x="2771" y="3757"/>
                    </a:lnTo>
                    <a:lnTo>
                      <a:pt x="2811" y="3720"/>
                    </a:lnTo>
                    <a:lnTo>
                      <a:pt x="2851" y="3681"/>
                    </a:lnTo>
                    <a:lnTo>
                      <a:pt x="2890" y="3643"/>
                    </a:lnTo>
                    <a:lnTo>
                      <a:pt x="2929" y="3604"/>
                    </a:lnTo>
                    <a:lnTo>
                      <a:pt x="2968" y="3565"/>
                    </a:lnTo>
                    <a:lnTo>
                      <a:pt x="3006" y="3524"/>
                    </a:lnTo>
                    <a:lnTo>
                      <a:pt x="3044" y="3483"/>
                    </a:lnTo>
                    <a:lnTo>
                      <a:pt x="3081" y="3443"/>
                    </a:lnTo>
                    <a:lnTo>
                      <a:pt x="3117" y="3401"/>
                    </a:lnTo>
                    <a:lnTo>
                      <a:pt x="3154" y="3359"/>
                    </a:lnTo>
                    <a:lnTo>
                      <a:pt x="3189" y="3316"/>
                    </a:lnTo>
                    <a:lnTo>
                      <a:pt x="3225" y="3273"/>
                    </a:lnTo>
                    <a:lnTo>
                      <a:pt x="3260" y="3230"/>
                    </a:lnTo>
                    <a:lnTo>
                      <a:pt x="3295" y="3186"/>
                    </a:lnTo>
                    <a:lnTo>
                      <a:pt x="3329" y="3141"/>
                    </a:lnTo>
                    <a:lnTo>
                      <a:pt x="3362" y="3096"/>
                    </a:lnTo>
                    <a:lnTo>
                      <a:pt x="3396" y="3051"/>
                    </a:lnTo>
                    <a:lnTo>
                      <a:pt x="3428" y="3005"/>
                    </a:lnTo>
                    <a:lnTo>
                      <a:pt x="3461" y="2958"/>
                    </a:lnTo>
                    <a:lnTo>
                      <a:pt x="3492" y="2912"/>
                    </a:lnTo>
                    <a:lnTo>
                      <a:pt x="3523" y="2865"/>
                    </a:lnTo>
                    <a:lnTo>
                      <a:pt x="3554" y="2817"/>
                    </a:lnTo>
                    <a:lnTo>
                      <a:pt x="3584" y="2770"/>
                    </a:lnTo>
                    <a:lnTo>
                      <a:pt x="3613" y="2721"/>
                    </a:lnTo>
                    <a:lnTo>
                      <a:pt x="3643" y="2672"/>
                    </a:lnTo>
                    <a:lnTo>
                      <a:pt x="3671" y="2623"/>
                    </a:lnTo>
                    <a:lnTo>
                      <a:pt x="3699" y="2573"/>
                    </a:lnTo>
                    <a:lnTo>
                      <a:pt x="3727" y="2523"/>
                    </a:lnTo>
                    <a:lnTo>
                      <a:pt x="3754" y="2473"/>
                    </a:lnTo>
                    <a:lnTo>
                      <a:pt x="3780" y="2422"/>
                    </a:lnTo>
                    <a:lnTo>
                      <a:pt x="3807" y="2372"/>
                    </a:lnTo>
                    <a:lnTo>
                      <a:pt x="3832" y="2320"/>
                    </a:lnTo>
                    <a:lnTo>
                      <a:pt x="3857" y="2267"/>
                    </a:lnTo>
                    <a:lnTo>
                      <a:pt x="3882" y="2215"/>
                    </a:lnTo>
                    <a:lnTo>
                      <a:pt x="3906" y="2162"/>
                    </a:lnTo>
                    <a:lnTo>
                      <a:pt x="3929" y="2109"/>
                    </a:lnTo>
                    <a:lnTo>
                      <a:pt x="3951" y="2056"/>
                    </a:lnTo>
                    <a:lnTo>
                      <a:pt x="3974" y="2002"/>
                    </a:lnTo>
                    <a:lnTo>
                      <a:pt x="3995" y="1949"/>
                    </a:lnTo>
                    <a:lnTo>
                      <a:pt x="4016" y="1893"/>
                    </a:lnTo>
                    <a:lnTo>
                      <a:pt x="4036" y="1839"/>
                    </a:lnTo>
                    <a:lnTo>
                      <a:pt x="4057" y="1783"/>
                    </a:lnTo>
                    <a:lnTo>
                      <a:pt x="4076" y="1728"/>
                    </a:lnTo>
                    <a:lnTo>
                      <a:pt x="4095" y="1673"/>
                    </a:lnTo>
                    <a:lnTo>
                      <a:pt x="4112" y="1616"/>
                    </a:lnTo>
                    <a:lnTo>
                      <a:pt x="4131" y="1561"/>
                    </a:lnTo>
                    <a:lnTo>
                      <a:pt x="4147" y="1503"/>
                    </a:lnTo>
                    <a:lnTo>
                      <a:pt x="4163" y="1446"/>
                    </a:lnTo>
                    <a:lnTo>
                      <a:pt x="4179" y="1389"/>
                    </a:lnTo>
                    <a:lnTo>
                      <a:pt x="4194" y="1331"/>
                    </a:lnTo>
                    <a:lnTo>
                      <a:pt x="4208" y="1273"/>
                    </a:lnTo>
                    <a:lnTo>
                      <a:pt x="4223" y="1216"/>
                    </a:lnTo>
                    <a:lnTo>
                      <a:pt x="4236" y="1157"/>
                    </a:lnTo>
                    <a:lnTo>
                      <a:pt x="4248" y="1098"/>
                    </a:lnTo>
                    <a:lnTo>
                      <a:pt x="4260" y="1039"/>
                    </a:lnTo>
                    <a:lnTo>
                      <a:pt x="4271" y="980"/>
                    </a:lnTo>
                    <a:lnTo>
                      <a:pt x="4281" y="921"/>
                    </a:lnTo>
                    <a:lnTo>
                      <a:pt x="4291" y="861"/>
                    </a:lnTo>
                    <a:lnTo>
                      <a:pt x="4301" y="801"/>
                    </a:lnTo>
                    <a:lnTo>
                      <a:pt x="4310" y="741"/>
                    </a:lnTo>
                    <a:lnTo>
                      <a:pt x="4318" y="680"/>
                    </a:lnTo>
                    <a:lnTo>
                      <a:pt x="4325" y="620"/>
                    </a:lnTo>
                    <a:lnTo>
                      <a:pt x="4332" y="559"/>
                    </a:lnTo>
                    <a:lnTo>
                      <a:pt x="4337" y="498"/>
                    </a:lnTo>
                    <a:lnTo>
                      <a:pt x="4343" y="435"/>
                    </a:lnTo>
                    <a:lnTo>
                      <a:pt x="4347" y="374"/>
                    </a:lnTo>
                    <a:lnTo>
                      <a:pt x="4351" y="312"/>
                    </a:lnTo>
                    <a:lnTo>
                      <a:pt x="4354" y="251"/>
                    </a:lnTo>
                    <a:lnTo>
                      <a:pt x="4356" y="188"/>
                    </a:lnTo>
                    <a:lnTo>
                      <a:pt x="4358" y="125"/>
                    </a:lnTo>
                    <a:lnTo>
                      <a:pt x="4359" y="63"/>
                    </a:lnTo>
                    <a:lnTo>
                      <a:pt x="4360" y="0"/>
                    </a:lnTo>
                    <a:lnTo>
                      <a:pt x="4269" y="0"/>
                    </a:lnTo>
                    <a:lnTo>
                      <a:pt x="4268" y="62"/>
                    </a:lnTo>
                    <a:lnTo>
                      <a:pt x="4267" y="123"/>
                    </a:lnTo>
                    <a:lnTo>
                      <a:pt x="4266" y="184"/>
                    </a:lnTo>
                    <a:lnTo>
                      <a:pt x="4263" y="245"/>
                    </a:lnTo>
                    <a:lnTo>
                      <a:pt x="4260" y="306"/>
                    </a:lnTo>
                    <a:lnTo>
                      <a:pt x="4256" y="366"/>
                    </a:lnTo>
                    <a:lnTo>
                      <a:pt x="4252" y="427"/>
                    </a:lnTo>
                    <a:lnTo>
                      <a:pt x="4247" y="487"/>
                    </a:lnTo>
                    <a:lnTo>
                      <a:pt x="4241" y="547"/>
                    </a:lnTo>
                    <a:lnTo>
                      <a:pt x="4235" y="606"/>
                    </a:lnTo>
                    <a:lnTo>
                      <a:pt x="4228" y="666"/>
                    </a:lnTo>
                    <a:lnTo>
                      <a:pt x="4220" y="725"/>
                    </a:lnTo>
                    <a:lnTo>
                      <a:pt x="4212" y="784"/>
                    </a:lnTo>
                    <a:lnTo>
                      <a:pt x="4201" y="842"/>
                    </a:lnTo>
                    <a:lnTo>
                      <a:pt x="4192" y="901"/>
                    </a:lnTo>
                    <a:lnTo>
                      <a:pt x="4182" y="960"/>
                    </a:lnTo>
                    <a:lnTo>
                      <a:pt x="4171" y="1018"/>
                    </a:lnTo>
                    <a:lnTo>
                      <a:pt x="4159" y="1075"/>
                    </a:lnTo>
                    <a:lnTo>
                      <a:pt x="4147" y="1133"/>
                    </a:lnTo>
                    <a:lnTo>
                      <a:pt x="4135" y="1190"/>
                    </a:lnTo>
                    <a:lnTo>
                      <a:pt x="4120" y="1247"/>
                    </a:lnTo>
                    <a:lnTo>
                      <a:pt x="4106" y="1304"/>
                    </a:lnTo>
                    <a:lnTo>
                      <a:pt x="4092" y="1360"/>
                    </a:lnTo>
                    <a:lnTo>
                      <a:pt x="4076" y="1416"/>
                    </a:lnTo>
                    <a:lnTo>
                      <a:pt x="4061" y="1472"/>
                    </a:lnTo>
                    <a:lnTo>
                      <a:pt x="4043" y="1528"/>
                    </a:lnTo>
                    <a:lnTo>
                      <a:pt x="4027" y="1582"/>
                    </a:lnTo>
                    <a:lnTo>
                      <a:pt x="4009" y="1638"/>
                    </a:lnTo>
                    <a:lnTo>
                      <a:pt x="3991" y="1692"/>
                    </a:lnTo>
                    <a:lnTo>
                      <a:pt x="3972" y="1746"/>
                    </a:lnTo>
                    <a:lnTo>
                      <a:pt x="3952" y="1800"/>
                    </a:lnTo>
                    <a:lnTo>
                      <a:pt x="3932" y="1854"/>
                    </a:lnTo>
                    <a:lnTo>
                      <a:pt x="3912" y="1908"/>
                    </a:lnTo>
                    <a:lnTo>
                      <a:pt x="3891" y="1960"/>
                    </a:lnTo>
                    <a:lnTo>
                      <a:pt x="3869" y="2013"/>
                    </a:lnTo>
                    <a:lnTo>
                      <a:pt x="3847" y="2065"/>
                    </a:lnTo>
                    <a:lnTo>
                      <a:pt x="3824" y="2117"/>
                    </a:lnTo>
                    <a:lnTo>
                      <a:pt x="3801" y="2169"/>
                    </a:lnTo>
                    <a:lnTo>
                      <a:pt x="3776" y="2220"/>
                    </a:lnTo>
                    <a:lnTo>
                      <a:pt x="3752" y="2271"/>
                    </a:lnTo>
                    <a:lnTo>
                      <a:pt x="3728" y="2321"/>
                    </a:lnTo>
                    <a:lnTo>
                      <a:pt x="3702" y="2372"/>
                    </a:lnTo>
                    <a:lnTo>
                      <a:pt x="3676" y="2421"/>
                    </a:lnTo>
                    <a:lnTo>
                      <a:pt x="3650" y="2470"/>
                    </a:lnTo>
                    <a:lnTo>
                      <a:pt x="3622" y="2520"/>
                    </a:lnTo>
                    <a:lnTo>
                      <a:pt x="3595" y="2568"/>
                    </a:lnTo>
                    <a:lnTo>
                      <a:pt x="3567" y="2616"/>
                    </a:lnTo>
                    <a:lnTo>
                      <a:pt x="3538" y="2664"/>
                    </a:lnTo>
                    <a:lnTo>
                      <a:pt x="3509" y="2711"/>
                    </a:lnTo>
                    <a:lnTo>
                      <a:pt x="3480" y="2758"/>
                    </a:lnTo>
                    <a:lnTo>
                      <a:pt x="3449" y="2805"/>
                    </a:lnTo>
                    <a:lnTo>
                      <a:pt x="3419" y="2851"/>
                    </a:lnTo>
                    <a:lnTo>
                      <a:pt x="3388" y="2897"/>
                    </a:lnTo>
                    <a:lnTo>
                      <a:pt x="3356" y="2942"/>
                    </a:lnTo>
                    <a:lnTo>
                      <a:pt x="3325" y="2987"/>
                    </a:lnTo>
                    <a:lnTo>
                      <a:pt x="3292" y="3031"/>
                    </a:lnTo>
                    <a:lnTo>
                      <a:pt x="3259" y="3075"/>
                    </a:lnTo>
                    <a:lnTo>
                      <a:pt x="3226" y="3119"/>
                    </a:lnTo>
                    <a:lnTo>
                      <a:pt x="3192" y="3162"/>
                    </a:lnTo>
                    <a:lnTo>
                      <a:pt x="3158" y="3205"/>
                    </a:lnTo>
                    <a:lnTo>
                      <a:pt x="3123" y="3247"/>
                    </a:lnTo>
                    <a:lnTo>
                      <a:pt x="3088" y="3289"/>
                    </a:lnTo>
                    <a:lnTo>
                      <a:pt x="3053" y="3329"/>
                    </a:lnTo>
                    <a:lnTo>
                      <a:pt x="3016" y="3370"/>
                    </a:lnTo>
                    <a:lnTo>
                      <a:pt x="2980" y="3411"/>
                    </a:lnTo>
                    <a:lnTo>
                      <a:pt x="2943" y="3450"/>
                    </a:lnTo>
                    <a:lnTo>
                      <a:pt x="2906" y="3490"/>
                    </a:lnTo>
                    <a:lnTo>
                      <a:pt x="2867" y="3528"/>
                    </a:lnTo>
                    <a:lnTo>
                      <a:pt x="2830" y="3567"/>
                    </a:lnTo>
                    <a:lnTo>
                      <a:pt x="2791" y="3604"/>
                    </a:lnTo>
                    <a:lnTo>
                      <a:pt x="2752" y="3642"/>
                    </a:lnTo>
                    <a:lnTo>
                      <a:pt x="2713" y="3679"/>
                    </a:lnTo>
                    <a:lnTo>
                      <a:pt x="2673" y="3715"/>
                    </a:lnTo>
                    <a:lnTo>
                      <a:pt x="2633" y="3750"/>
                    </a:lnTo>
                    <a:lnTo>
                      <a:pt x="2592" y="3785"/>
                    </a:lnTo>
                    <a:lnTo>
                      <a:pt x="2552" y="3820"/>
                    </a:lnTo>
                    <a:lnTo>
                      <a:pt x="2510" y="3854"/>
                    </a:lnTo>
                    <a:lnTo>
                      <a:pt x="2469" y="3888"/>
                    </a:lnTo>
                    <a:lnTo>
                      <a:pt x="2426" y="3921"/>
                    </a:lnTo>
                    <a:lnTo>
                      <a:pt x="2384" y="3954"/>
                    </a:lnTo>
                    <a:lnTo>
                      <a:pt x="2341" y="3985"/>
                    </a:lnTo>
                    <a:lnTo>
                      <a:pt x="2299" y="4017"/>
                    </a:lnTo>
                    <a:lnTo>
                      <a:pt x="2255" y="4048"/>
                    </a:lnTo>
                    <a:lnTo>
                      <a:pt x="2211" y="4078"/>
                    </a:lnTo>
                    <a:lnTo>
                      <a:pt x="2167" y="4108"/>
                    </a:lnTo>
                    <a:lnTo>
                      <a:pt x="2122" y="4137"/>
                    </a:lnTo>
                    <a:lnTo>
                      <a:pt x="2077" y="4165"/>
                    </a:lnTo>
                    <a:lnTo>
                      <a:pt x="2032" y="4193"/>
                    </a:lnTo>
                    <a:lnTo>
                      <a:pt x="1987" y="4221"/>
                    </a:lnTo>
                    <a:lnTo>
                      <a:pt x="1940" y="4247"/>
                    </a:lnTo>
                    <a:lnTo>
                      <a:pt x="1895" y="4273"/>
                    </a:lnTo>
                    <a:lnTo>
                      <a:pt x="1848" y="4299"/>
                    </a:lnTo>
                    <a:lnTo>
                      <a:pt x="1802" y="4324"/>
                    </a:lnTo>
                    <a:lnTo>
                      <a:pt x="1754" y="4347"/>
                    </a:lnTo>
                    <a:lnTo>
                      <a:pt x="1706" y="4371"/>
                    </a:lnTo>
                    <a:lnTo>
                      <a:pt x="1659" y="4395"/>
                    </a:lnTo>
                    <a:lnTo>
                      <a:pt x="1611" y="4416"/>
                    </a:lnTo>
                    <a:lnTo>
                      <a:pt x="1563" y="4438"/>
                    </a:lnTo>
                    <a:lnTo>
                      <a:pt x="1514" y="4459"/>
                    </a:lnTo>
                    <a:lnTo>
                      <a:pt x="1466" y="4480"/>
                    </a:lnTo>
                    <a:lnTo>
                      <a:pt x="1416" y="4500"/>
                    </a:lnTo>
                    <a:lnTo>
                      <a:pt x="1366" y="4519"/>
                    </a:lnTo>
                    <a:lnTo>
                      <a:pt x="1317" y="4537"/>
                    </a:lnTo>
                    <a:lnTo>
                      <a:pt x="1267" y="4555"/>
                    </a:lnTo>
                    <a:lnTo>
                      <a:pt x="1217" y="4572"/>
                    </a:lnTo>
                    <a:lnTo>
                      <a:pt x="1167" y="4588"/>
                    </a:lnTo>
                    <a:lnTo>
                      <a:pt x="1115" y="4604"/>
                    </a:lnTo>
                    <a:lnTo>
                      <a:pt x="1065" y="4620"/>
                    </a:lnTo>
                    <a:lnTo>
                      <a:pt x="1014" y="4633"/>
                    </a:lnTo>
                    <a:lnTo>
                      <a:pt x="963" y="4648"/>
                    </a:lnTo>
                    <a:lnTo>
                      <a:pt x="911" y="4661"/>
                    </a:lnTo>
                    <a:lnTo>
                      <a:pt x="859" y="4673"/>
                    </a:lnTo>
                    <a:lnTo>
                      <a:pt x="807" y="4684"/>
                    </a:lnTo>
                    <a:lnTo>
                      <a:pt x="754" y="4696"/>
                    </a:lnTo>
                    <a:lnTo>
                      <a:pt x="701" y="4706"/>
                    </a:lnTo>
                    <a:lnTo>
                      <a:pt x="649" y="4715"/>
                    </a:lnTo>
                    <a:lnTo>
                      <a:pt x="596" y="4724"/>
                    </a:lnTo>
                    <a:lnTo>
                      <a:pt x="543" y="4732"/>
                    </a:lnTo>
                    <a:lnTo>
                      <a:pt x="489" y="4739"/>
                    </a:lnTo>
                    <a:lnTo>
                      <a:pt x="435" y="4745"/>
                    </a:lnTo>
                    <a:lnTo>
                      <a:pt x="382" y="4751"/>
                    </a:lnTo>
                    <a:lnTo>
                      <a:pt x="328" y="4756"/>
                    </a:lnTo>
                    <a:lnTo>
                      <a:pt x="274" y="4760"/>
                    </a:lnTo>
                    <a:lnTo>
                      <a:pt x="220" y="4763"/>
                    </a:lnTo>
                    <a:lnTo>
                      <a:pt x="165" y="4767"/>
                    </a:lnTo>
                    <a:lnTo>
                      <a:pt x="110" y="4769"/>
                    </a:lnTo>
                    <a:lnTo>
                      <a:pt x="56" y="4769"/>
                    </a:lnTo>
                    <a:lnTo>
                      <a:pt x="0" y="4770"/>
                    </a:lnTo>
                    <a:lnTo>
                      <a:pt x="0" y="4872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69"/>
              <p:cNvSpPr>
                <a:spLocks/>
              </p:cNvSpPr>
              <p:nvPr/>
            </p:nvSpPr>
            <p:spPr bwMode="auto">
              <a:xfrm>
                <a:off x="4028" y="2221"/>
                <a:ext cx="726" cy="696"/>
              </a:xfrm>
              <a:custGeom>
                <a:avLst/>
                <a:gdLst>
                  <a:gd name="T0" fmla="*/ 0 w 4359"/>
                  <a:gd name="T1" fmla="*/ 0 h 4872"/>
                  <a:gd name="T2" fmla="*/ 0 w 4359"/>
                  <a:gd name="T3" fmla="*/ 0 h 4872"/>
                  <a:gd name="T4" fmla="*/ 0 w 4359"/>
                  <a:gd name="T5" fmla="*/ 0 h 4872"/>
                  <a:gd name="T6" fmla="*/ 0 w 4359"/>
                  <a:gd name="T7" fmla="*/ 0 h 4872"/>
                  <a:gd name="T8" fmla="*/ 0 w 4359"/>
                  <a:gd name="T9" fmla="*/ 0 h 4872"/>
                  <a:gd name="T10" fmla="*/ 0 w 4359"/>
                  <a:gd name="T11" fmla="*/ 0 h 4872"/>
                  <a:gd name="T12" fmla="*/ 0 w 4359"/>
                  <a:gd name="T13" fmla="*/ 0 h 4872"/>
                  <a:gd name="T14" fmla="*/ 0 w 4359"/>
                  <a:gd name="T15" fmla="*/ 0 h 4872"/>
                  <a:gd name="T16" fmla="*/ 0 w 4359"/>
                  <a:gd name="T17" fmla="*/ 0 h 4872"/>
                  <a:gd name="T18" fmla="*/ 0 w 4359"/>
                  <a:gd name="T19" fmla="*/ 0 h 4872"/>
                  <a:gd name="T20" fmla="*/ 0 w 4359"/>
                  <a:gd name="T21" fmla="*/ 0 h 4872"/>
                  <a:gd name="T22" fmla="*/ 0 w 4359"/>
                  <a:gd name="T23" fmla="*/ 0 h 4872"/>
                  <a:gd name="T24" fmla="*/ 0 w 4359"/>
                  <a:gd name="T25" fmla="*/ 0 h 4872"/>
                  <a:gd name="T26" fmla="*/ 0 w 4359"/>
                  <a:gd name="T27" fmla="*/ 0 h 4872"/>
                  <a:gd name="T28" fmla="*/ 0 w 4359"/>
                  <a:gd name="T29" fmla="*/ 0 h 4872"/>
                  <a:gd name="T30" fmla="*/ 0 w 4359"/>
                  <a:gd name="T31" fmla="*/ 0 h 4872"/>
                  <a:gd name="T32" fmla="*/ 0 w 4359"/>
                  <a:gd name="T33" fmla="*/ 0 h 4872"/>
                  <a:gd name="T34" fmla="*/ 0 w 4359"/>
                  <a:gd name="T35" fmla="*/ 0 h 4872"/>
                  <a:gd name="T36" fmla="*/ 0 w 4359"/>
                  <a:gd name="T37" fmla="*/ 0 h 4872"/>
                  <a:gd name="T38" fmla="*/ 0 w 4359"/>
                  <a:gd name="T39" fmla="*/ 0 h 4872"/>
                  <a:gd name="T40" fmla="*/ 0 w 4359"/>
                  <a:gd name="T41" fmla="*/ 0 h 4872"/>
                  <a:gd name="T42" fmla="*/ 0 w 4359"/>
                  <a:gd name="T43" fmla="*/ 0 h 4872"/>
                  <a:gd name="T44" fmla="*/ 0 w 4359"/>
                  <a:gd name="T45" fmla="*/ 0 h 4872"/>
                  <a:gd name="T46" fmla="*/ 0 w 4359"/>
                  <a:gd name="T47" fmla="*/ 0 h 4872"/>
                  <a:gd name="T48" fmla="*/ 0 w 4359"/>
                  <a:gd name="T49" fmla="*/ 0 h 4872"/>
                  <a:gd name="T50" fmla="*/ 0 w 4359"/>
                  <a:gd name="T51" fmla="*/ 0 h 4872"/>
                  <a:gd name="T52" fmla="*/ 0 w 4359"/>
                  <a:gd name="T53" fmla="*/ 0 h 4872"/>
                  <a:gd name="T54" fmla="*/ 0 w 4359"/>
                  <a:gd name="T55" fmla="*/ 0 h 4872"/>
                  <a:gd name="T56" fmla="*/ 0 w 4359"/>
                  <a:gd name="T57" fmla="*/ 0 h 4872"/>
                  <a:gd name="T58" fmla="*/ 0 w 4359"/>
                  <a:gd name="T59" fmla="*/ 0 h 4872"/>
                  <a:gd name="T60" fmla="*/ 0 w 4359"/>
                  <a:gd name="T61" fmla="*/ 0 h 4872"/>
                  <a:gd name="T62" fmla="*/ 0 w 4359"/>
                  <a:gd name="T63" fmla="*/ 0 h 4872"/>
                  <a:gd name="T64" fmla="*/ 0 w 4359"/>
                  <a:gd name="T65" fmla="*/ 0 h 4872"/>
                  <a:gd name="T66" fmla="*/ 0 w 4359"/>
                  <a:gd name="T67" fmla="*/ 0 h 4872"/>
                  <a:gd name="T68" fmla="*/ 0 w 4359"/>
                  <a:gd name="T69" fmla="*/ 0 h 4872"/>
                  <a:gd name="T70" fmla="*/ 0 w 4359"/>
                  <a:gd name="T71" fmla="*/ 0 h 4872"/>
                  <a:gd name="T72" fmla="*/ 0 w 4359"/>
                  <a:gd name="T73" fmla="*/ 0 h 4872"/>
                  <a:gd name="T74" fmla="*/ 0 w 4359"/>
                  <a:gd name="T75" fmla="*/ 0 h 4872"/>
                  <a:gd name="T76" fmla="*/ 0 w 4359"/>
                  <a:gd name="T77" fmla="*/ 0 h 4872"/>
                  <a:gd name="T78" fmla="*/ 0 w 4359"/>
                  <a:gd name="T79" fmla="*/ 0 h 4872"/>
                  <a:gd name="T80" fmla="*/ 0 w 4359"/>
                  <a:gd name="T81" fmla="*/ 0 h 4872"/>
                  <a:gd name="T82" fmla="*/ 0 w 4359"/>
                  <a:gd name="T83" fmla="*/ 0 h 4872"/>
                  <a:gd name="T84" fmla="*/ 0 w 4359"/>
                  <a:gd name="T85" fmla="*/ 0 h 4872"/>
                  <a:gd name="T86" fmla="*/ 0 w 4359"/>
                  <a:gd name="T87" fmla="*/ 0 h 4872"/>
                  <a:gd name="T88" fmla="*/ 0 w 4359"/>
                  <a:gd name="T89" fmla="*/ 0 h 4872"/>
                  <a:gd name="T90" fmla="*/ 0 w 4359"/>
                  <a:gd name="T91" fmla="*/ 0 h 4872"/>
                  <a:gd name="T92" fmla="*/ 0 w 4359"/>
                  <a:gd name="T93" fmla="*/ 0 h 4872"/>
                  <a:gd name="T94" fmla="*/ 0 w 4359"/>
                  <a:gd name="T95" fmla="*/ 0 h 4872"/>
                  <a:gd name="T96" fmla="*/ 0 w 4359"/>
                  <a:gd name="T97" fmla="*/ 0 h 4872"/>
                  <a:gd name="T98" fmla="*/ 0 w 4359"/>
                  <a:gd name="T99" fmla="*/ 0 h 4872"/>
                  <a:gd name="T100" fmla="*/ 0 w 4359"/>
                  <a:gd name="T101" fmla="*/ 0 h 4872"/>
                  <a:gd name="T102" fmla="*/ 0 w 4359"/>
                  <a:gd name="T103" fmla="*/ 0 h 48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59"/>
                  <a:gd name="T157" fmla="*/ 0 h 4872"/>
                  <a:gd name="T158" fmla="*/ 4359 w 4359"/>
                  <a:gd name="T159" fmla="*/ 4872 h 48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59" h="4872">
                    <a:moveTo>
                      <a:pt x="0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1" y="125"/>
                    </a:lnTo>
                    <a:lnTo>
                      <a:pt x="3" y="188"/>
                    </a:lnTo>
                    <a:lnTo>
                      <a:pt x="6" y="251"/>
                    </a:lnTo>
                    <a:lnTo>
                      <a:pt x="9" y="312"/>
                    </a:lnTo>
                    <a:lnTo>
                      <a:pt x="13" y="374"/>
                    </a:lnTo>
                    <a:lnTo>
                      <a:pt x="17" y="435"/>
                    </a:lnTo>
                    <a:lnTo>
                      <a:pt x="22" y="498"/>
                    </a:lnTo>
                    <a:lnTo>
                      <a:pt x="28" y="559"/>
                    </a:lnTo>
                    <a:lnTo>
                      <a:pt x="35" y="620"/>
                    </a:lnTo>
                    <a:lnTo>
                      <a:pt x="42" y="680"/>
                    </a:lnTo>
                    <a:lnTo>
                      <a:pt x="50" y="741"/>
                    </a:lnTo>
                    <a:lnTo>
                      <a:pt x="58" y="801"/>
                    </a:lnTo>
                    <a:lnTo>
                      <a:pt x="68" y="861"/>
                    </a:lnTo>
                    <a:lnTo>
                      <a:pt x="78" y="921"/>
                    </a:lnTo>
                    <a:lnTo>
                      <a:pt x="89" y="980"/>
                    </a:lnTo>
                    <a:lnTo>
                      <a:pt x="100" y="1039"/>
                    </a:lnTo>
                    <a:lnTo>
                      <a:pt x="112" y="1098"/>
                    </a:lnTo>
                    <a:lnTo>
                      <a:pt x="124" y="1157"/>
                    </a:lnTo>
                    <a:lnTo>
                      <a:pt x="137" y="1216"/>
                    </a:lnTo>
                    <a:lnTo>
                      <a:pt x="152" y="1273"/>
                    </a:lnTo>
                    <a:lnTo>
                      <a:pt x="166" y="1331"/>
                    </a:lnTo>
                    <a:lnTo>
                      <a:pt x="181" y="1389"/>
                    </a:lnTo>
                    <a:lnTo>
                      <a:pt x="196" y="1446"/>
                    </a:lnTo>
                    <a:lnTo>
                      <a:pt x="212" y="1503"/>
                    </a:lnTo>
                    <a:lnTo>
                      <a:pt x="229" y="1561"/>
                    </a:lnTo>
                    <a:lnTo>
                      <a:pt x="247" y="1616"/>
                    </a:lnTo>
                    <a:lnTo>
                      <a:pt x="265" y="1673"/>
                    </a:lnTo>
                    <a:lnTo>
                      <a:pt x="283" y="1728"/>
                    </a:lnTo>
                    <a:lnTo>
                      <a:pt x="302" y="1783"/>
                    </a:lnTo>
                    <a:lnTo>
                      <a:pt x="323" y="1839"/>
                    </a:lnTo>
                    <a:lnTo>
                      <a:pt x="343" y="1893"/>
                    </a:lnTo>
                    <a:lnTo>
                      <a:pt x="364" y="1949"/>
                    </a:lnTo>
                    <a:lnTo>
                      <a:pt x="385" y="2002"/>
                    </a:lnTo>
                    <a:lnTo>
                      <a:pt x="408" y="2056"/>
                    </a:lnTo>
                    <a:lnTo>
                      <a:pt x="431" y="2109"/>
                    </a:lnTo>
                    <a:lnTo>
                      <a:pt x="454" y="2162"/>
                    </a:lnTo>
                    <a:lnTo>
                      <a:pt x="477" y="2215"/>
                    </a:lnTo>
                    <a:lnTo>
                      <a:pt x="502" y="2267"/>
                    </a:lnTo>
                    <a:lnTo>
                      <a:pt x="527" y="2320"/>
                    </a:lnTo>
                    <a:lnTo>
                      <a:pt x="552" y="2372"/>
                    </a:lnTo>
                    <a:lnTo>
                      <a:pt x="579" y="2422"/>
                    </a:lnTo>
                    <a:lnTo>
                      <a:pt x="605" y="2473"/>
                    </a:lnTo>
                    <a:lnTo>
                      <a:pt x="632" y="2523"/>
                    </a:lnTo>
                    <a:lnTo>
                      <a:pt x="660" y="2573"/>
                    </a:lnTo>
                    <a:lnTo>
                      <a:pt x="688" y="2623"/>
                    </a:lnTo>
                    <a:lnTo>
                      <a:pt x="717" y="2672"/>
                    </a:lnTo>
                    <a:lnTo>
                      <a:pt x="746" y="2721"/>
                    </a:lnTo>
                    <a:lnTo>
                      <a:pt x="776" y="2770"/>
                    </a:lnTo>
                    <a:lnTo>
                      <a:pt x="805" y="2817"/>
                    </a:lnTo>
                    <a:lnTo>
                      <a:pt x="837" y="2865"/>
                    </a:lnTo>
                    <a:lnTo>
                      <a:pt x="868" y="2912"/>
                    </a:lnTo>
                    <a:lnTo>
                      <a:pt x="900" y="2958"/>
                    </a:lnTo>
                    <a:lnTo>
                      <a:pt x="932" y="3005"/>
                    </a:lnTo>
                    <a:lnTo>
                      <a:pt x="964" y="3051"/>
                    </a:lnTo>
                    <a:lnTo>
                      <a:pt x="998" y="3096"/>
                    </a:lnTo>
                    <a:lnTo>
                      <a:pt x="1031" y="3141"/>
                    </a:lnTo>
                    <a:lnTo>
                      <a:pt x="1066" y="3186"/>
                    </a:lnTo>
                    <a:lnTo>
                      <a:pt x="1100" y="3230"/>
                    </a:lnTo>
                    <a:lnTo>
                      <a:pt x="1134" y="3273"/>
                    </a:lnTo>
                    <a:lnTo>
                      <a:pt x="1170" y="3316"/>
                    </a:lnTo>
                    <a:lnTo>
                      <a:pt x="1206" y="3359"/>
                    </a:lnTo>
                    <a:lnTo>
                      <a:pt x="1243" y="3401"/>
                    </a:lnTo>
                    <a:lnTo>
                      <a:pt x="1279" y="3443"/>
                    </a:lnTo>
                    <a:lnTo>
                      <a:pt x="1317" y="3483"/>
                    </a:lnTo>
                    <a:lnTo>
                      <a:pt x="1354" y="3524"/>
                    </a:lnTo>
                    <a:lnTo>
                      <a:pt x="1392" y="3565"/>
                    </a:lnTo>
                    <a:lnTo>
                      <a:pt x="1431" y="3604"/>
                    </a:lnTo>
                    <a:lnTo>
                      <a:pt x="1469" y="3643"/>
                    </a:lnTo>
                    <a:lnTo>
                      <a:pt x="1509" y="3681"/>
                    </a:lnTo>
                    <a:lnTo>
                      <a:pt x="1548" y="3720"/>
                    </a:lnTo>
                    <a:lnTo>
                      <a:pt x="1589" y="3757"/>
                    </a:lnTo>
                    <a:lnTo>
                      <a:pt x="1629" y="3794"/>
                    </a:lnTo>
                    <a:lnTo>
                      <a:pt x="1671" y="3830"/>
                    </a:lnTo>
                    <a:lnTo>
                      <a:pt x="1712" y="3867"/>
                    </a:lnTo>
                    <a:lnTo>
                      <a:pt x="1754" y="3902"/>
                    </a:lnTo>
                    <a:lnTo>
                      <a:pt x="1796" y="3937"/>
                    </a:lnTo>
                    <a:lnTo>
                      <a:pt x="1839" y="3971"/>
                    </a:lnTo>
                    <a:lnTo>
                      <a:pt x="1881" y="4005"/>
                    </a:lnTo>
                    <a:lnTo>
                      <a:pt x="1925" y="4039"/>
                    </a:lnTo>
                    <a:lnTo>
                      <a:pt x="1968" y="4070"/>
                    </a:lnTo>
                    <a:lnTo>
                      <a:pt x="2012" y="4103"/>
                    </a:lnTo>
                    <a:lnTo>
                      <a:pt x="2056" y="4135"/>
                    </a:lnTo>
                    <a:lnTo>
                      <a:pt x="2102" y="4165"/>
                    </a:lnTo>
                    <a:lnTo>
                      <a:pt x="2146" y="4196"/>
                    </a:lnTo>
                    <a:lnTo>
                      <a:pt x="2192" y="4225"/>
                    </a:lnTo>
                    <a:lnTo>
                      <a:pt x="2238" y="4255"/>
                    </a:lnTo>
                    <a:lnTo>
                      <a:pt x="2284" y="4283"/>
                    </a:lnTo>
                    <a:lnTo>
                      <a:pt x="2331" y="4310"/>
                    </a:lnTo>
                    <a:lnTo>
                      <a:pt x="2377" y="4337"/>
                    </a:lnTo>
                    <a:lnTo>
                      <a:pt x="2425" y="4364"/>
                    </a:lnTo>
                    <a:lnTo>
                      <a:pt x="2472" y="4390"/>
                    </a:lnTo>
                    <a:lnTo>
                      <a:pt x="2520" y="4415"/>
                    </a:lnTo>
                    <a:lnTo>
                      <a:pt x="2568" y="4440"/>
                    </a:lnTo>
                    <a:lnTo>
                      <a:pt x="2616" y="4465"/>
                    </a:lnTo>
                    <a:lnTo>
                      <a:pt x="2666" y="4488"/>
                    </a:lnTo>
                    <a:lnTo>
                      <a:pt x="2714" y="4511"/>
                    </a:lnTo>
                    <a:lnTo>
                      <a:pt x="2764" y="4533"/>
                    </a:lnTo>
                    <a:lnTo>
                      <a:pt x="2813" y="4554"/>
                    </a:lnTo>
                    <a:lnTo>
                      <a:pt x="2863" y="4576"/>
                    </a:lnTo>
                    <a:lnTo>
                      <a:pt x="2913" y="4596"/>
                    </a:lnTo>
                    <a:lnTo>
                      <a:pt x="2963" y="4615"/>
                    </a:lnTo>
                    <a:lnTo>
                      <a:pt x="3014" y="4635"/>
                    </a:lnTo>
                    <a:lnTo>
                      <a:pt x="3066" y="4653"/>
                    </a:lnTo>
                    <a:lnTo>
                      <a:pt x="3116" y="4670"/>
                    </a:lnTo>
                    <a:lnTo>
                      <a:pt x="3168" y="4687"/>
                    </a:lnTo>
                    <a:lnTo>
                      <a:pt x="3220" y="4702"/>
                    </a:lnTo>
                    <a:lnTo>
                      <a:pt x="3272" y="4718"/>
                    </a:lnTo>
                    <a:lnTo>
                      <a:pt x="3325" y="4733"/>
                    </a:lnTo>
                    <a:lnTo>
                      <a:pt x="3377" y="4746"/>
                    </a:lnTo>
                    <a:lnTo>
                      <a:pt x="3430" y="4760"/>
                    </a:lnTo>
                    <a:lnTo>
                      <a:pt x="3483" y="4773"/>
                    </a:lnTo>
                    <a:lnTo>
                      <a:pt x="3536" y="4785"/>
                    </a:lnTo>
                    <a:lnTo>
                      <a:pt x="3590" y="4796"/>
                    </a:lnTo>
                    <a:lnTo>
                      <a:pt x="3643" y="4806"/>
                    </a:lnTo>
                    <a:lnTo>
                      <a:pt x="3697" y="4815"/>
                    </a:lnTo>
                    <a:lnTo>
                      <a:pt x="3751" y="4825"/>
                    </a:lnTo>
                    <a:lnTo>
                      <a:pt x="3805" y="4832"/>
                    </a:lnTo>
                    <a:lnTo>
                      <a:pt x="3860" y="4840"/>
                    </a:lnTo>
                    <a:lnTo>
                      <a:pt x="3915" y="4847"/>
                    </a:lnTo>
                    <a:lnTo>
                      <a:pt x="3969" y="4853"/>
                    </a:lnTo>
                    <a:lnTo>
                      <a:pt x="4025" y="4857"/>
                    </a:lnTo>
                    <a:lnTo>
                      <a:pt x="4080" y="4862"/>
                    </a:lnTo>
                    <a:lnTo>
                      <a:pt x="4135" y="4865"/>
                    </a:lnTo>
                    <a:lnTo>
                      <a:pt x="4191" y="4869"/>
                    </a:lnTo>
                    <a:lnTo>
                      <a:pt x="4248" y="4870"/>
                    </a:lnTo>
                    <a:lnTo>
                      <a:pt x="4303" y="4872"/>
                    </a:lnTo>
                    <a:lnTo>
                      <a:pt x="4359" y="4872"/>
                    </a:lnTo>
                    <a:lnTo>
                      <a:pt x="4359" y="4770"/>
                    </a:lnTo>
                    <a:lnTo>
                      <a:pt x="4304" y="4769"/>
                    </a:lnTo>
                    <a:lnTo>
                      <a:pt x="4250" y="4769"/>
                    </a:lnTo>
                    <a:lnTo>
                      <a:pt x="4195" y="4767"/>
                    </a:lnTo>
                    <a:lnTo>
                      <a:pt x="4140" y="4763"/>
                    </a:lnTo>
                    <a:lnTo>
                      <a:pt x="4086" y="4760"/>
                    </a:lnTo>
                    <a:lnTo>
                      <a:pt x="4032" y="4756"/>
                    </a:lnTo>
                    <a:lnTo>
                      <a:pt x="3977" y="4751"/>
                    </a:lnTo>
                    <a:lnTo>
                      <a:pt x="3924" y="4745"/>
                    </a:lnTo>
                    <a:lnTo>
                      <a:pt x="3870" y="4739"/>
                    </a:lnTo>
                    <a:lnTo>
                      <a:pt x="3817" y="4732"/>
                    </a:lnTo>
                    <a:lnTo>
                      <a:pt x="3764" y="4724"/>
                    </a:lnTo>
                    <a:lnTo>
                      <a:pt x="3710" y="4715"/>
                    </a:lnTo>
                    <a:lnTo>
                      <a:pt x="3658" y="4706"/>
                    </a:lnTo>
                    <a:lnTo>
                      <a:pt x="3605" y="4696"/>
                    </a:lnTo>
                    <a:lnTo>
                      <a:pt x="3553" y="4684"/>
                    </a:lnTo>
                    <a:lnTo>
                      <a:pt x="3501" y="4673"/>
                    </a:lnTo>
                    <a:lnTo>
                      <a:pt x="3449" y="4661"/>
                    </a:lnTo>
                    <a:lnTo>
                      <a:pt x="3397" y="4648"/>
                    </a:lnTo>
                    <a:lnTo>
                      <a:pt x="3346" y="4633"/>
                    </a:lnTo>
                    <a:lnTo>
                      <a:pt x="3295" y="4620"/>
                    </a:lnTo>
                    <a:lnTo>
                      <a:pt x="3244" y="4604"/>
                    </a:lnTo>
                    <a:lnTo>
                      <a:pt x="3193" y="4588"/>
                    </a:lnTo>
                    <a:lnTo>
                      <a:pt x="3142" y="4572"/>
                    </a:lnTo>
                    <a:lnTo>
                      <a:pt x="3093" y="4555"/>
                    </a:lnTo>
                    <a:lnTo>
                      <a:pt x="3042" y="4537"/>
                    </a:lnTo>
                    <a:lnTo>
                      <a:pt x="2993" y="4519"/>
                    </a:lnTo>
                    <a:lnTo>
                      <a:pt x="2943" y="4500"/>
                    </a:lnTo>
                    <a:lnTo>
                      <a:pt x="2894" y="4480"/>
                    </a:lnTo>
                    <a:lnTo>
                      <a:pt x="2846" y="4459"/>
                    </a:lnTo>
                    <a:lnTo>
                      <a:pt x="2797" y="4438"/>
                    </a:lnTo>
                    <a:lnTo>
                      <a:pt x="2749" y="4416"/>
                    </a:lnTo>
                    <a:lnTo>
                      <a:pt x="2700" y="4395"/>
                    </a:lnTo>
                    <a:lnTo>
                      <a:pt x="2653" y="4371"/>
                    </a:lnTo>
                    <a:lnTo>
                      <a:pt x="2605" y="4347"/>
                    </a:lnTo>
                    <a:lnTo>
                      <a:pt x="2558" y="4324"/>
                    </a:lnTo>
                    <a:lnTo>
                      <a:pt x="2512" y="4299"/>
                    </a:lnTo>
                    <a:lnTo>
                      <a:pt x="2465" y="4273"/>
                    </a:lnTo>
                    <a:lnTo>
                      <a:pt x="2419" y="4247"/>
                    </a:lnTo>
                    <a:lnTo>
                      <a:pt x="2373" y="4221"/>
                    </a:lnTo>
                    <a:lnTo>
                      <a:pt x="2328" y="4193"/>
                    </a:lnTo>
                    <a:lnTo>
                      <a:pt x="2282" y="4165"/>
                    </a:lnTo>
                    <a:lnTo>
                      <a:pt x="2238" y="4137"/>
                    </a:lnTo>
                    <a:lnTo>
                      <a:pt x="2193" y="4108"/>
                    </a:lnTo>
                    <a:lnTo>
                      <a:pt x="2149" y="4078"/>
                    </a:lnTo>
                    <a:lnTo>
                      <a:pt x="2105" y="4048"/>
                    </a:lnTo>
                    <a:lnTo>
                      <a:pt x="2061" y="4017"/>
                    </a:lnTo>
                    <a:lnTo>
                      <a:pt x="2018" y="3985"/>
                    </a:lnTo>
                    <a:lnTo>
                      <a:pt x="1975" y="3954"/>
                    </a:lnTo>
                    <a:lnTo>
                      <a:pt x="1933" y="3921"/>
                    </a:lnTo>
                    <a:lnTo>
                      <a:pt x="1891" y="3888"/>
                    </a:lnTo>
                    <a:lnTo>
                      <a:pt x="1849" y="3854"/>
                    </a:lnTo>
                    <a:lnTo>
                      <a:pt x="1808" y="3820"/>
                    </a:lnTo>
                    <a:lnTo>
                      <a:pt x="1767" y="3785"/>
                    </a:lnTo>
                    <a:lnTo>
                      <a:pt x="1726" y="3750"/>
                    </a:lnTo>
                    <a:lnTo>
                      <a:pt x="1687" y="3715"/>
                    </a:lnTo>
                    <a:lnTo>
                      <a:pt x="1646" y="3679"/>
                    </a:lnTo>
                    <a:lnTo>
                      <a:pt x="1608" y="3642"/>
                    </a:lnTo>
                    <a:lnTo>
                      <a:pt x="1569" y="3604"/>
                    </a:lnTo>
                    <a:lnTo>
                      <a:pt x="1530" y="3567"/>
                    </a:lnTo>
                    <a:lnTo>
                      <a:pt x="1492" y="3528"/>
                    </a:lnTo>
                    <a:lnTo>
                      <a:pt x="1454" y="3490"/>
                    </a:lnTo>
                    <a:lnTo>
                      <a:pt x="1417" y="3450"/>
                    </a:lnTo>
                    <a:lnTo>
                      <a:pt x="1380" y="3411"/>
                    </a:lnTo>
                    <a:lnTo>
                      <a:pt x="1344" y="3370"/>
                    </a:lnTo>
                    <a:lnTo>
                      <a:pt x="1307" y="3329"/>
                    </a:lnTo>
                    <a:lnTo>
                      <a:pt x="1272" y="3289"/>
                    </a:lnTo>
                    <a:lnTo>
                      <a:pt x="1237" y="3247"/>
                    </a:lnTo>
                    <a:lnTo>
                      <a:pt x="1202" y="3205"/>
                    </a:lnTo>
                    <a:lnTo>
                      <a:pt x="1168" y="3162"/>
                    </a:lnTo>
                    <a:lnTo>
                      <a:pt x="1134" y="3119"/>
                    </a:lnTo>
                    <a:lnTo>
                      <a:pt x="1101" y="3075"/>
                    </a:lnTo>
                    <a:lnTo>
                      <a:pt x="1068" y="3031"/>
                    </a:lnTo>
                    <a:lnTo>
                      <a:pt x="1035" y="2987"/>
                    </a:lnTo>
                    <a:lnTo>
                      <a:pt x="1003" y="2942"/>
                    </a:lnTo>
                    <a:lnTo>
                      <a:pt x="971" y="2897"/>
                    </a:lnTo>
                    <a:lnTo>
                      <a:pt x="941" y="2851"/>
                    </a:lnTo>
                    <a:lnTo>
                      <a:pt x="910" y="2805"/>
                    </a:lnTo>
                    <a:lnTo>
                      <a:pt x="880" y="2758"/>
                    </a:lnTo>
                    <a:lnTo>
                      <a:pt x="851" y="2712"/>
                    </a:lnTo>
                    <a:lnTo>
                      <a:pt x="822" y="2664"/>
                    </a:lnTo>
                    <a:lnTo>
                      <a:pt x="793" y="2616"/>
                    </a:lnTo>
                    <a:lnTo>
                      <a:pt x="765" y="2568"/>
                    </a:lnTo>
                    <a:lnTo>
                      <a:pt x="738" y="2520"/>
                    </a:lnTo>
                    <a:lnTo>
                      <a:pt x="710" y="2470"/>
                    </a:lnTo>
                    <a:lnTo>
                      <a:pt x="684" y="2421"/>
                    </a:lnTo>
                    <a:lnTo>
                      <a:pt x="658" y="2372"/>
                    </a:lnTo>
                    <a:lnTo>
                      <a:pt x="632" y="2321"/>
                    </a:lnTo>
                    <a:lnTo>
                      <a:pt x="607" y="2271"/>
                    </a:lnTo>
                    <a:lnTo>
                      <a:pt x="583" y="2220"/>
                    </a:lnTo>
                    <a:lnTo>
                      <a:pt x="558" y="2169"/>
                    </a:lnTo>
                    <a:lnTo>
                      <a:pt x="535" y="2117"/>
                    </a:lnTo>
                    <a:lnTo>
                      <a:pt x="513" y="2065"/>
                    </a:lnTo>
                    <a:lnTo>
                      <a:pt x="491" y="2013"/>
                    </a:lnTo>
                    <a:lnTo>
                      <a:pt x="469" y="1960"/>
                    </a:lnTo>
                    <a:lnTo>
                      <a:pt x="448" y="1908"/>
                    </a:lnTo>
                    <a:lnTo>
                      <a:pt x="427" y="1854"/>
                    </a:lnTo>
                    <a:lnTo>
                      <a:pt x="407" y="1800"/>
                    </a:lnTo>
                    <a:lnTo>
                      <a:pt x="387" y="1746"/>
                    </a:lnTo>
                    <a:lnTo>
                      <a:pt x="369" y="1692"/>
                    </a:lnTo>
                    <a:lnTo>
                      <a:pt x="351" y="1638"/>
                    </a:lnTo>
                    <a:lnTo>
                      <a:pt x="333" y="1582"/>
                    </a:lnTo>
                    <a:lnTo>
                      <a:pt x="316" y="1528"/>
                    </a:lnTo>
                    <a:lnTo>
                      <a:pt x="299" y="1472"/>
                    </a:lnTo>
                    <a:lnTo>
                      <a:pt x="283" y="1416"/>
                    </a:lnTo>
                    <a:lnTo>
                      <a:pt x="268" y="1360"/>
                    </a:lnTo>
                    <a:lnTo>
                      <a:pt x="253" y="1304"/>
                    </a:lnTo>
                    <a:lnTo>
                      <a:pt x="240" y="1247"/>
                    </a:lnTo>
                    <a:lnTo>
                      <a:pt x="225" y="1190"/>
                    </a:lnTo>
                    <a:lnTo>
                      <a:pt x="212" y="1133"/>
                    </a:lnTo>
                    <a:lnTo>
                      <a:pt x="200" y="1075"/>
                    </a:lnTo>
                    <a:lnTo>
                      <a:pt x="189" y="1018"/>
                    </a:lnTo>
                    <a:lnTo>
                      <a:pt x="178" y="960"/>
                    </a:lnTo>
                    <a:lnTo>
                      <a:pt x="168" y="901"/>
                    </a:lnTo>
                    <a:lnTo>
                      <a:pt x="158" y="842"/>
                    </a:lnTo>
                    <a:lnTo>
                      <a:pt x="149" y="784"/>
                    </a:lnTo>
                    <a:lnTo>
                      <a:pt x="140" y="725"/>
                    </a:lnTo>
                    <a:lnTo>
                      <a:pt x="132" y="666"/>
                    </a:lnTo>
                    <a:lnTo>
                      <a:pt x="125" y="606"/>
                    </a:lnTo>
                    <a:lnTo>
                      <a:pt x="119" y="547"/>
                    </a:lnTo>
                    <a:lnTo>
                      <a:pt x="113" y="487"/>
                    </a:lnTo>
                    <a:lnTo>
                      <a:pt x="108" y="427"/>
                    </a:lnTo>
                    <a:lnTo>
                      <a:pt x="103" y="366"/>
                    </a:lnTo>
                    <a:lnTo>
                      <a:pt x="100" y="306"/>
                    </a:lnTo>
                    <a:lnTo>
                      <a:pt x="96" y="245"/>
                    </a:lnTo>
                    <a:lnTo>
                      <a:pt x="94" y="184"/>
                    </a:lnTo>
                    <a:lnTo>
                      <a:pt x="92" y="123"/>
                    </a:lnTo>
                    <a:lnTo>
                      <a:pt x="91" y="6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70"/>
              <p:cNvSpPr>
                <a:spLocks/>
              </p:cNvSpPr>
              <p:nvPr/>
            </p:nvSpPr>
            <p:spPr bwMode="auto">
              <a:xfrm>
                <a:off x="4028" y="1525"/>
                <a:ext cx="726" cy="696"/>
              </a:xfrm>
              <a:custGeom>
                <a:avLst/>
                <a:gdLst>
                  <a:gd name="T0" fmla="*/ 0 w 4359"/>
                  <a:gd name="T1" fmla="*/ 0 h 4871"/>
                  <a:gd name="T2" fmla="*/ 0 w 4359"/>
                  <a:gd name="T3" fmla="*/ 0 h 4871"/>
                  <a:gd name="T4" fmla="*/ 0 w 4359"/>
                  <a:gd name="T5" fmla="*/ 0 h 4871"/>
                  <a:gd name="T6" fmla="*/ 0 w 4359"/>
                  <a:gd name="T7" fmla="*/ 0 h 4871"/>
                  <a:gd name="T8" fmla="*/ 0 w 4359"/>
                  <a:gd name="T9" fmla="*/ 0 h 4871"/>
                  <a:gd name="T10" fmla="*/ 0 w 4359"/>
                  <a:gd name="T11" fmla="*/ 0 h 4871"/>
                  <a:gd name="T12" fmla="*/ 0 w 4359"/>
                  <a:gd name="T13" fmla="*/ 0 h 4871"/>
                  <a:gd name="T14" fmla="*/ 0 w 4359"/>
                  <a:gd name="T15" fmla="*/ 0 h 4871"/>
                  <a:gd name="T16" fmla="*/ 0 w 4359"/>
                  <a:gd name="T17" fmla="*/ 0 h 4871"/>
                  <a:gd name="T18" fmla="*/ 0 w 4359"/>
                  <a:gd name="T19" fmla="*/ 0 h 4871"/>
                  <a:gd name="T20" fmla="*/ 0 w 4359"/>
                  <a:gd name="T21" fmla="*/ 0 h 4871"/>
                  <a:gd name="T22" fmla="*/ 0 w 4359"/>
                  <a:gd name="T23" fmla="*/ 0 h 4871"/>
                  <a:gd name="T24" fmla="*/ 0 w 4359"/>
                  <a:gd name="T25" fmla="*/ 0 h 4871"/>
                  <a:gd name="T26" fmla="*/ 0 w 4359"/>
                  <a:gd name="T27" fmla="*/ 0 h 4871"/>
                  <a:gd name="T28" fmla="*/ 0 w 4359"/>
                  <a:gd name="T29" fmla="*/ 0 h 4871"/>
                  <a:gd name="T30" fmla="*/ 0 w 4359"/>
                  <a:gd name="T31" fmla="*/ 0 h 4871"/>
                  <a:gd name="T32" fmla="*/ 0 w 4359"/>
                  <a:gd name="T33" fmla="*/ 0 h 4871"/>
                  <a:gd name="T34" fmla="*/ 0 w 4359"/>
                  <a:gd name="T35" fmla="*/ 0 h 4871"/>
                  <a:gd name="T36" fmla="*/ 0 w 4359"/>
                  <a:gd name="T37" fmla="*/ 0 h 4871"/>
                  <a:gd name="T38" fmla="*/ 0 w 4359"/>
                  <a:gd name="T39" fmla="*/ 0 h 4871"/>
                  <a:gd name="T40" fmla="*/ 0 w 4359"/>
                  <a:gd name="T41" fmla="*/ 0 h 4871"/>
                  <a:gd name="T42" fmla="*/ 0 w 4359"/>
                  <a:gd name="T43" fmla="*/ 0 h 4871"/>
                  <a:gd name="T44" fmla="*/ 0 w 4359"/>
                  <a:gd name="T45" fmla="*/ 0 h 4871"/>
                  <a:gd name="T46" fmla="*/ 0 w 4359"/>
                  <a:gd name="T47" fmla="*/ 0 h 4871"/>
                  <a:gd name="T48" fmla="*/ 0 w 4359"/>
                  <a:gd name="T49" fmla="*/ 0 h 4871"/>
                  <a:gd name="T50" fmla="*/ 0 w 4359"/>
                  <a:gd name="T51" fmla="*/ 0 h 4871"/>
                  <a:gd name="T52" fmla="*/ 0 w 4359"/>
                  <a:gd name="T53" fmla="*/ 0 h 4871"/>
                  <a:gd name="T54" fmla="*/ 0 w 4359"/>
                  <a:gd name="T55" fmla="*/ 0 h 4871"/>
                  <a:gd name="T56" fmla="*/ 0 w 4359"/>
                  <a:gd name="T57" fmla="*/ 0 h 4871"/>
                  <a:gd name="T58" fmla="*/ 0 w 4359"/>
                  <a:gd name="T59" fmla="*/ 0 h 4871"/>
                  <a:gd name="T60" fmla="*/ 0 w 4359"/>
                  <a:gd name="T61" fmla="*/ 0 h 4871"/>
                  <a:gd name="T62" fmla="*/ 0 w 4359"/>
                  <a:gd name="T63" fmla="*/ 0 h 4871"/>
                  <a:gd name="T64" fmla="*/ 0 w 4359"/>
                  <a:gd name="T65" fmla="*/ 0 h 4871"/>
                  <a:gd name="T66" fmla="*/ 0 w 4359"/>
                  <a:gd name="T67" fmla="*/ 0 h 4871"/>
                  <a:gd name="T68" fmla="*/ 0 w 4359"/>
                  <a:gd name="T69" fmla="*/ 0 h 4871"/>
                  <a:gd name="T70" fmla="*/ 0 w 4359"/>
                  <a:gd name="T71" fmla="*/ 0 h 4871"/>
                  <a:gd name="T72" fmla="*/ 0 w 4359"/>
                  <a:gd name="T73" fmla="*/ 0 h 4871"/>
                  <a:gd name="T74" fmla="*/ 0 w 4359"/>
                  <a:gd name="T75" fmla="*/ 0 h 4871"/>
                  <a:gd name="T76" fmla="*/ 0 w 4359"/>
                  <a:gd name="T77" fmla="*/ 0 h 4871"/>
                  <a:gd name="T78" fmla="*/ 0 w 4359"/>
                  <a:gd name="T79" fmla="*/ 0 h 4871"/>
                  <a:gd name="T80" fmla="*/ 0 w 4359"/>
                  <a:gd name="T81" fmla="*/ 0 h 4871"/>
                  <a:gd name="T82" fmla="*/ 0 w 4359"/>
                  <a:gd name="T83" fmla="*/ 0 h 4871"/>
                  <a:gd name="T84" fmla="*/ 0 w 4359"/>
                  <a:gd name="T85" fmla="*/ 0 h 4871"/>
                  <a:gd name="T86" fmla="*/ 0 w 4359"/>
                  <a:gd name="T87" fmla="*/ 0 h 4871"/>
                  <a:gd name="T88" fmla="*/ 0 w 4359"/>
                  <a:gd name="T89" fmla="*/ 0 h 4871"/>
                  <a:gd name="T90" fmla="*/ 0 w 4359"/>
                  <a:gd name="T91" fmla="*/ 0 h 4871"/>
                  <a:gd name="T92" fmla="*/ 0 w 4359"/>
                  <a:gd name="T93" fmla="*/ 0 h 4871"/>
                  <a:gd name="T94" fmla="*/ 0 w 4359"/>
                  <a:gd name="T95" fmla="*/ 0 h 4871"/>
                  <a:gd name="T96" fmla="*/ 0 w 4359"/>
                  <a:gd name="T97" fmla="*/ 0 h 4871"/>
                  <a:gd name="T98" fmla="*/ 0 w 4359"/>
                  <a:gd name="T99" fmla="*/ 0 h 4871"/>
                  <a:gd name="T100" fmla="*/ 0 w 4359"/>
                  <a:gd name="T101" fmla="*/ 0 h 4871"/>
                  <a:gd name="T102" fmla="*/ 0 w 4359"/>
                  <a:gd name="T103" fmla="*/ 0 h 48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59"/>
                  <a:gd name="T157" fmla="*/ 0 h 4871"/>
                  <a:gd name="T158" fmla="*/ 4359 w 4359"/>
                  <a:gd name="T159" fmla="*/ 4871 h 487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59" h="4871">
                    <a:moveTo>
                      <a:pt x="4359" y="0"/>
                    </a:moveTo>
                    <a:lnTo>
                      <a:pt x="4359" y="0"/>
                    </a:lnTo>
                    <a:lnTo>
                      <a:pt x="4303" y="0"/>
                    </a:lnTo>
                    <a:lnTo>
                      <a:pt x="4248" y="2"/>
                    </a:lnTo>
                    <a:lnTo>
                      <a:pt x="4191" y="3"/>
                    </a:lnTo>
                    <a:lnTo>
                      <a:pt x="4135" y="7"/>
                    </a:lnTo>
                    <a:lnTo>
                      <a:pt x="4080" y="10"/>
                    </a:lnTo>
                    <a:lnTo>
                      <a:pt x="4025" y="15"/>
                    </a:lnTo>
                    <a:lnTo>
                      <a:pt x="3969" y="19"/>
                    </a:lnTo>
                    <a:lnTo>
                      <a:pt x="3915" y="25"/>
                    </a:lnTo>
                    <a:lnTo>
                      <a:pt x="3860" y="32"/>
                    </a:lnTo>
                    <a:lnTo>
                      <a:pt x="3805" y="40"/>
                    </a:lnTo>
                    <a:lnTo>
                      <a:pt x="3751" y="47"/>
                    </a:lnTo>
                    <a:lnTo>
                      <a:pt x="3697" y="57"/>
                    </a:lnTo>
                    <a:lnTo>
                      <a:pt x="3643" y="66"/>
                    </a:lnTo>
                    <a:lnTo>
                      <a:pt x="3590" y="77"/>
                    </a:lnTo>
                    <a:lnTo>
                      <a:pt x="3536" y="87"/>
                    </a:lnTo>
                    <a:lnTo>
                      <a:pt x="3483" y="100"/>
                    </a:lnTo>
                    <a:lnTo>
                      <a:pt x="3430" y="112"/>
                    </a:lnTo>
                    <a:lnTo>
                      <a:pt x="3377" y="126"/>
                    </a:lnTo>
                    <a:lnTo>
                      <a:pt x="3325" y="139"/>
                    </a:lnTo>
                    <a:lnTo>
                      <a:pt x="3272" y="154"/>
                    </a:lnTo>
                    <a:lnTo>
                      <a:pt x="3220" y="170"/>
                    </a:lnTo>
                    <a:lnTo>
                      <a:pt x="3168" y="185"/>
                    </a:lnTo>
                    <a:lnTo>
                      <a:pt x="3116" y="202"/>
                    </a:lnTo>
                    <a:lnTo>
                      <a:pt x="3066" y="219"/>
                    </a:lnTo>
                    <a:lnTo>
                      <a:pt x="3014" y="237"/>
                    </a:lnTo>
                    <a:lnTo>
                      <a:pt x="2963" y="257"/>
                    </a:lnTo>
                    <a:lnTo>
                      <a:pt x="2913" y="276"/>
                    </a:lnTo>
                    <a:lnTo>
                      <a:pt x="2863" y="296"/>
                    </a:lnTo>
                    <a:lnTo>
                      <a:pt x="2813" y="318"/>
                    </a:lnTo>
                    <a:lnTo>
                      <a:pt x="2764" y="339"/>
                    </a:lnTo>
                    <a:lnTo>
                      <a:pt x="2714" y="361"/>
                    </a:lnTo>
                    <a:lnTo>
                      <a:pt x="2666" y="385"/>
                    </a:lnTo>
                    <a:lnTo>
                      <a:pt x="2616" y="407"/>
                    </a:lnTo>
                    <a:lnTo>
                      <a:pt x="2568" y="432"/>
                    </a:lnTo>
                    <a:lnTo>
                      <a:pt x="2520" y="457"/>
                    </a:lnTo>
                    <a:lnTo>
                      <a:pt x="2472" y="482"/>
                    </a:lnTo>
                    <a:lnTo>
                      <a:pt x="2425" y="508"/>
                    </a:lnTo>
                    <a:lnTo>
                      <a:pt x="2377" y="535"/>
                    </a:lnTo>
                    <a:lnTo>
                      <a:pt x="2331" y="562"/>
                    </a:lnTo>
                    <a:lnTo>
                      <a:pt x="2284" y="589"/>
                    </a:lnTo>
                    <a:lnTo>
                      <a:pt x="2238" y="619"/>
                    </a:lnTo>
                    <a:lnTo>
                      <a:pt x="2192" y="647"/>
                    </a:lnTo>
                    <a:lnTo>
                      <a:pt x="2146" y="676"/>
                    </a:lnTo>
                    <a:lnTo>
                      <a:pt x="2102" y="707"/>
                    </a:lnTo>
                    <a:lnTo>
                      <a:pt x="2056" y="737"/>
                    </a:lnTo>
                    <a:lnTo>
                      <a:pt x="2012" y="769"/>
                    </a:lnTo>
                    <a:lnTo>
                      <a:pt x="1968" y="802"/>
                    </a:lnTo>
                    <a:lnTo>
                      <a:pt x="1925" y="834"/>
                    </a:lnTo>
                    <a:lnTo>
                      <a:pt x="1881" y="867"/>
                    </a:lnTo>
                    <a:lnTo>
                      <a:pt x="1839" y="901"/>
                    </a:lnTo>
                    <a:lnTo>
                      <a:pt x="1796" y="935"/>
                    </a:lnTo>
                    <a:lnTo>
                      <a:pt x="1754" y="970"/>
                    </a:lnTo>
                    <a:lnTo>
                      <a:pt x="1712" y="1005"/>
                    </a:lnTo>
                    <a:lnTo>
                      <a:pt x="1671" y="1042"/>
                    </a:lnTo>
                    <a:lnTo>
                      <a:pt x="1629" y="1078"/>
                    </a:lnTo>
                    <a:lnTo>
                      <a:pt x="1589" y="1115"/>
                    </a:lnTo>
                    <a:lnTo>
                      <a:pt x="1548" y="1152"/>
                    </a:lnTo>
                    <a:lnTo>
                      <a:pt x="1509" y="1191"/>
                    </a:lnTo>
                    <a:lnTo>
                      <a:pt x="1469" y="1229"/>
                    </a:lnTo>
                    <a:lnTo>
                      <a:pt x="1431" y="1268"/>
                    </a:lnTo>
                    <a:lnTo>
                      <a:pt x="1392" y="1307"/>
                    </a:lnTo>
                    <a:lnTo>
                      <a:pt x="1354" y="1348"/>
                    </a:lnTo>
                    <a:lnTo>
                      <a:pt x="1317" y="1389"/>
                    </a:lnTo>
                    <a:lnTo>
                      <a:pt x="1279" y="1430"/>
                    </a:lnTo>
                    <a:lnTo>
                      <a:pt x="1243" y="1471"/>
                    </a:lnTo>
                    <a:lnTo>
                      <a:pt x="1206" y="1513"/>
                    </a:lnTo>
                    <a:lnTo>
                      <a:pt x="1170" y="1556"/>
                    </a:lnTo>
                    <a:lnTo>
                      <a:pt x="1134" y="1599"/>
                    </a:lnTo>
                    <a:lnTo>
                      <a:pt x="1100" y="1642"/>
                    </a:lnTo>
                    <a:lnTo>
                      <a:pt x="1066" y="1686"/>
                    </a:lnTo>
                    <a:lnTo>
                      <a:pt x="1031" y="1731"/>
                    </a:lnTo>
                    <a:lnTo>
                      <a:pt x="998" y="1776"/>
                    </a:lnTo>
                    <a:lnTo>
                      <a:pt x="964" y="1821"/>
                    </a:lnTo>
                    <a:lnTo>
                      <a:pt x="932" y="1867"/>
                    </a:lnTo>
                    <a:lnTo>
                      <a:pt x="900" y="1914"/>
                    </a:lnTo>
                    <a:lnTo>
                      <a:pt x="868" y="1960"/>
                    </a:lnTo>
                    <a:lnTo>
                      <a:pt x="837" y="2007"/>
                    </a:lnTo>
                    <a:lnTo>
                      <a:pt x="805" y="2055"/>
                    </a:lnTo>
                    <a:lnTo>
                      <a:pt x="776" y="2102"/>
                    </a:lnTo>
                    <a:lnTo>
                      <a:pt x="746" y="2151"/>
                    </a:lnTo>
                    <a:lnTo>
                      <a:pt x="717" y="2200"/>
                    </a:lnTo>
                    <a:lnTo>
                      <a:pt x="688" y="2249"/>
                    </a:lnTo>
                    <a:lnTo>
                      <a:pt x="660" y="2299"/>
                    </a:lnTo>
                    <a:lnTo>
                      <a:pt x="632" y="2349"/>
                    </a:lnTo>
                    <a:lnTo>
                      <a:pt x="605" y="2399"/>
                    </a:lnTo>
                    <a:lnTo>
                      <a:pt x="579" y="2450"/>
                    </a:lnTo>
                    <a:lnTo>
                      <a:pt x="552" y="2502"/>
                    </a:lnTo>
                    <a:lnTo>
                      <a:pt x="527" y="2553"/>
                    </a:lnTo>
                    <a:lnTo>
                      <a:pt x="502" y="2605"/>
                    </a:lnTo>
                    <a:lnTo>
                      <a:pt x="477" y="2657"/>
                    </a:lnTo>
                    <a:lnTo>
                      <a:pt x="454" y="2710"/>
                    </a:lnTo>
                    <a:lnTo>
                      <a:pt x="431" y="2763"/>
                    </a:lnTo>
                    <a:lnTo>
                      <a:pt x="408" y="2816"/>
                    </a:lnTo>
                    <a:lnTo>
                      <a:pt x="385" y="2870"/>
                    </a:lnTo>
                    <a:lnTo>
                      <a:pt x="364" y="2923"/>
                    </a:lnTo>
                    <a:lnTo>
                      <a:pt x="343" y="2979"/>
                    </a:lnTo>
                    <a:lnTo>
                      <a:pt x="323" y="3033"/>
                    </a:lnTo>
                    <a:lnTo>
                      <a:pt x="302" y="3089"/>
                    </a:lnTo>
                    <a:lnTo>
                      <a:pt x="283" y="3144"/>
                    </a:lnTo>
                    <a:lnTo>
                      <a:pt x="265" y="3199"/>
                    </a:lnTo>
                    <a:lnTo>
                      <a:pt x="247" y="3256"/>
                    </a:lnTo>
                    <a:lnTo>
                      <a:pt x="229" y="3311"/>
                    </a:lnTo>
                    <a:lnTo>
                      <a:pt x="212" y="3369"/>
                    </a:lnTo>
                    <a:lnTo>
                      <a:pt x="196" y="3426"/>
                    </a:lnTo>
                    <a:lnTo>
                      <a:pt x="181" y="3483"/>
                    </a:lnTo>
                    <a:lnTo>
                      <a:pt x="166" y="3541"/>
                    </a:lnTo>
                    <a:lnTo>
                      <a:pt x="152" y="3599"/>
                    </a:lnTo>
                    <a:lnTo>
                      <a:pt x="137" y="3656"/>
                    </a:lnTo>
                    <a:lnTo>
                      <a:pt x="124" y="3715"/>
                    </a:lnTo>
                    <a:lnTo>
                      <a:pt x="112" y="3774"/>
                    </a:lnTo>
                    <a:lnTo>
                      <a:pt x="100" y="3833"/>
                    </a:lnTo>
                    <a:lnTo>
                      <a:pt x="89" y="3892"/>
                    </a:lnTo>
                    <a:lnTo>
                      <a:pt x="78" y="3951"/>
                    </a:lnTo>
                    <a:lnTo>
                      <a:pt x="68" y="4011"/>
                    </a:lnTo>
                    <a:lnTo>
                      <a:pt x="58" y="4071"/>
                    </a:lnTo>
                    <a:lnTo>
                      <a:pt x="50" y="4131"/>
                    </a:lnTo>
                    <a:lnTo>
                      <a:pt x="42" y="4192"/>
                    </a:lnTo>
                    <a:lnTo>
                      <a:pt x="35" y="4252"/>
                    </a:lnTo>
                    <a:lnTo>
                      <a:pt x="28" y="4313"/>
                    </a:lnTo>
                    <a:lnTo>
                      <a:pt x="22" y="4374"/>
                    </a:lnTo>
                    <a:lnTo>
                      <a:pt x="17" y="4437"/>
                    </a:lnTo>
                    <a:lnTo>
                      <a:pt x="13" y="4498"/>
                    </a:lnTo>
                    <a:lnTo>
                      <a:pt x="9" y="4560"/>
                    </a:lnTo>
                    <a:lnTo>
                      <a:pt x="6" y="4621"/>
                    </a:lnTo>
                    <a:lnTo>
                      <a:pt x="3" y="4684"/>
                    </a:lnTo>
                    <a:lnTo>
                      <a:pt x="1" y="4747"/>
                    </a:lnTo>
                    <a:lnTo>
                      <a:pt x="0" y="4809"/>
                    </a:lnTo>
                    <a:lnTo>
                      <a:pt x="0" y="4871"/>
                    </a:lnTo>
                    <a:lnTo>
                      <a:pt x="91" y="4871"/>
                    </a:lnTo>
                    <a:lnTo>
                      <a:pt x="91" y="4810"/>
                    </a:lnTo>
                    <a:lnTo>
                      <a:pt x="92" y="4749"/>
                    </a:lnTo>
                    <a:lnTo>
                      <a:pt x="94" y="4688"/>
                    </a:lnTo>
                    <a:lnTo>
                      <a:pt x="96" y="4627"/>
                    </a:lnTo>
                    <a:lnTo>
                      <a:pt x="100" y="4566"/>
                    </a:lnTo>
                    <a:lnTo>
                      <a:pt x="103" y="4506"/>
                    </a:lnTo>
                    <a:lnTo>
                      <a:pt x="108" y="4445"/>
                    </a:lnTo>
                    <a:lnTo>
                      <a:pt x="113" y="4385"/>
                    </a:lnTo>
                    <a:lnTo>
                      <a:pt x="119" y="4325"/>
                    </a:lnTo>
                    <a:lnTo>
                      <a:pt x="125" y="4266"/>
                    </a:lnTo>
                    <a:lnTo>
                      <a:pt x="132" y="4206"/>
                    </a:lnTo>
                    <a:lnTo>
                      <a:pt x="140" y="4147"/>
                    </a:lnTo>
                    <a:lnTo>
                      <a:pt x="149" y="4088"/>
                    </a:lnTo>
                    <a:lnTo>
                      <a:pt x="158" y="4030"/>
                    </a:lnTo>
                    <a:lnTo>
                      <a:pt x="168" y="3971"/>
                    </a:lnTo>
                    <a:lnTo>
                      <a:pt x="178" y="3912"/>
                    </a:lnTo>
                    <a:lnTo>
                      <a:pt x="189" y="3854"/>
                    </a:lnTo>
                    <a:lnTo>
                      <a:pt x="200" y="3797"/>
                    </a:lnTo>
                    <a:lnTo>
                      <a:pt x="212" y="3739"/>
                    </a:lnTo>
                    <a:lnTo>
                      <a:pt x="225" y="3682"/>
                    </a:lnTo>
                    <a:lnTo>
                      <a:pt x="240" y="3625"/>
                    </a:lnTo>
                    <a:lnTo>
                      <a:pt x="253" y="3568"/>
                    </a:lnTo>
                    <a:lnTo>
                      <a:pt x="268" y="3512"/>
                    </a:lnTo>
                    <a:lnTo>
                      <a:pt x="283" y="3456"/>
                    </a:lnTo>
                    <a:lnTo>
                      <a:pt x="299" y="3400"/>
                    </a:lnTo>
                    <a:lnTo>
                      <a:pt x="316" y="3344"/>
                    </a:lnTo>
                    <a:lnTo>
                      <a:pt x="333" y="3290"/>
                    </a:lnTo>
                    <a:lnTo>
                      <a:pt x="351" y="3234"/>
                    </a:lnTo>
                    <a:lnTo>
                      <a:pt x="369" y="3180"/>
                    </a:lnTo>
                    <a:lnTo>
                      <a:pt x="387" y="3126"/>
                    </a:lnTo>
                    <a:lnTo>
                      <a:pt x="407" y="3072"/>
                    </a:lnTo>
                    <a:lnTo>
                      <a:pt x="427" y="3018"/>
                    </a:lnTo>
                    <a:lnTo>
                      <a:pt x="448" y="2964"/>
                    </a:lnTo>
                    <a:lnTo>
                      <a:pt x="469" y="2912"/>
                    </a:lnTo>
                    <a:lnTo>
                      <a:pt x="491" y="2859"/>
                    </a:lnTo>
                    <a:lnTo>
                      <a:pt x="513" y="2807"/>
                    </a:lnTo>
                    <a:lnTo>
                      <a:pt x="535" y="2755"/>
                    </a:lnTo>
                    <a:lnTo>
                      <a:pt x="558" y="2703"/>
                    </a:lnTo>
                    <a:lnTo>
                      <a:pt x="583" y="2652"/>
                    </a:lnTo>
                    <a:lnTo>
                      <a:pt x="607" y="2601"/>
                    </a:lnTo>
                    <a:lnTo>
                      <a:pt x="632" y="2551"/>
                    </a:lnTo>
                    <a:lnTo>
                      <a:pt x="658" y="2501"/>
                    </a:lnTo>
                    <a:lnTo>
                      <a:pt x="684" y="2451"/>
                    </a:lnTo>
                    <a:lnTo>
                      <a:pt x="710" y="2402"/>
                    </a:lnTo>
                    <a:lnTo>
                      <a:pt x="738" y="2352"/>
                    </a:lnTo>
                    <a:lnTo>
                      <a:pt x="765" y="2304"/>
                    </a:lnTo>
                    <a:lnTo>
                      <a:pt x="793" y="2256"/>
                    </a:lnTo>
                    <a:lnTo>
                      <a:pt x="822" y="2208"/>
                    </a:lnTo>
                    <a:lnTo>
                      <a:pt x="851" y="2160"/>
                    </a:lnTo>
                    <a:lnTo>
                      <a:pt x="880" y="2114"/>
                    </a:lnTo>
                    <a:lnTo>
                      <a:pt x="910" y="2067"/>
                    </a:lnTo>
                    <a:lnTo>
                      <a:pt x="941" y="2021"/>
                    </a:lnTo>
                    <a:lnTo>
                      <a:pt x="971" y="1975"/>
                    </a:lnTo>
                    <a:lnTo>
                      <a:pt x="1003" y="1931"/>
                    </a:lnTo>
                    <a:lnTo>
                      <a:pt x="1035" y="1885"/>
                    </a:lnTo>
                    <a:lnTo>
                      <a:pt x="1068" y="1841"/>
                    </a:lnTo>
                    <a:lnTo>
                      <a:pt x="1101" y="1797"/>
                    </a:lnTo>
                    <a:lnTo>
                      <a:pt x="1134" y="1753"/>
                    </a:lnTo>
                    <a:lnTo>
                      <a:pt x="1168" y="1710"/>
                    </a:lnTo>
                    <a:lnTo>
                      <a:pt x="1202" y="1667"/>
                    </a:lnTo>
                    <a:lnTo>
                      <a:pt x="1237" y="1625"/>
                    </a:lnTo>
                    <a:lnTo>
                      <a:pt x="1272" y="1583"/>
                    </a:lnTo>
                    <a:lnTo>
                      <a:pt x="1307" y="1543"/>
                    </a:lnTo>
                    <a:lnTo>
                      <a:pt x="1344" y="1502"/>
                    </a:lnTo>
                    <a:lnTo>
                      <a:pt x="1380" y="1461"/>
                    </a:lnTo>
                    <a:lnTo>
                      <a:pt x="1417" y="1422"/>
                    </a:lnTo>
                    <a:lnTo>
                      <a:pt x="1454" y="1382"/>
                    </a:lnTo>
                    <a:lnTo>
                      <a:pt x="1492" y="1344"/>
                    </a:lnTo>
                    <a:lnTo>
                      <a:pt x="1530" y="1305"/>
                    </a:lnTo>
                    <a:lnTo>
                      <a:pt x="1569" y="1268"/>
                    </a:lnTo>
                    <a:lnTo>
                      <a:pt x="1608" y="1230"/>
                    </a:lnTo>
                    <a:lnTo>
                      <a:pt x="1646" y="1193"/>
                    </a:lnTo>
                    <a:lnTo>
                      <a:pt x="1687" y="1157"/>
                    </a:lnTo>
                    <a:lnTo>
                      <a:pt x="1726" y="1122"/>
                    </a:lnTo>
                    <a:lnTo>
                      <a:pt x="1767" y="1087"/>
                    </a:lnTo>
                    <a:lnTo>
                      <a:pt x="1808" y="1052"/>
                    </a:lnTo>
                    <a:lnTo>
                      <a:pt x="1849" y="1018"/>
                    </a:lnTo>
                    <a:lnTo>
                      <a:pt x="1891" y="984"/>
                    </a:lnTo>
                    <a:lnTo>
                      <a:pt x="1933" y="951"/>
                    </a:lnTo>
                    <a:lnTo>
                      <a:pt x="1975" y="918"/>
                    </a:lnTo>
                    <a:lnTo>
                      <a:pt x="2018" y="887"/>
                    </a:lnTo>
                    <a:lnTo>
                      <a:pt x="2061" y="855"/>
                    </a:lnTo>
                    <a:lnTo>
                      <a:pt x="2105" y="824"/>
                    </a:lnTo>
                    <a:lnTo>
                      <a:pt x="2149" y="794"/>
                    </a:lnTo>
                    <a:lnTo>
                      <a:pt x="2193" y="765"/>
                    </a:lnTo>
                    <a:lnTo>
                      <a:pt x="2238" y="735"/>
                    </a:lnTo>
                    <a:lnTo>
                      <a:pt x="2282" y="707"/>
                    </a:lnTo>
                    <a:lnTo>
                      <a:pt x="2328" y="679"/>
                    </a:lnTo>
                    <a:lnTo>
                      <a:pt x="2373" y="651"/>
                    </a:lnTo>
                    <a:lnTo>
                      <a:pt x="2419" y="625"/>
                    </a:lnTo>
                    <a:lnTo>
                      <a:pt x="2465" y="599"/>
                    </a:lnTo>
                    <a:lnTo>
                      <a:pt x="2512" y="573"/>
                    </a:lnTo>
                    <a:lnTo>
                      <a:pt x="2558" y="549"/>
                    </a:lnTo>
                    <a:lnTo>
                      <a:pt x="2605" y="525"/>
                    </a:lnTo>
                    <a:lnTo>
                      <a:pt x="2653" y="501"/>
                    </a:lnTo>
                    <a:lnTo>
                      <a:pt x="2700" y="477"/>
                    </a:lnTo>
                    <a:lnTo>
                      <a:pt x="2749" y="456"/>
                    </a:lnTo>
                    <a:lnTo>
                      <a:pt x="2797" y="434"/>
                    </a:lnTo>
                    <a:lnTo>
                      <a:pt x="2846" y="413"/>
                    </a:lnTo>
                    <a:lnTo>
                      <a:pt x="2894" y="392"/>
                    </a:lnTo>
                    <a:lnTo>
                      <a:pt x="2943" y="372"/>
                    </a:lnTo>
                    <a:lnTo>
                      <a:pt x="2993" y="353"/>
                    </a:lnTo>
                    <a:lnTo>
                      <a:pt x="3042" y="335"/>
                    </a:lnTo>
                    <a:lnTo>
                      <a:pt x="3093" y="317"/>
                    </a:lnTo>
                    <a:lnTo>
                      <a:pt x="3142" y="300"/>
                    </a:lnTo>
                    <a:lnTo>
                      <a:pt x="3193" y="284"/>
                    </a:lnTo>
                    <a:lnTo>
                      <a:pt x="3244" y="268"/>
                    </a:lnTo>
                    <a:lnTo>
                      <a:pt x="3295" y="252"/>
                    </a:lnTo>
                    <a:lnTo>
                      <a:pt x="3346" y="239"/>
                    </a:lnTo>
                    <a:lnTo>
                      <a:pt x="3397" y="224"/>
                    </a:lnTo>
                    <a:lnTo>
                      <a:pt x="3449" y="211"/>
                    </a:lnTo>
                    <a:lnTo>
                      <a:pt x="3501" y="199"/>
                    </a:lnTo>
                    <a:lnTo>
                      <a:pt x="3553" y="188"/>
                    </a:lnTo>
                    <a:lnTo>
                      <a:pt x="3605" y="176"/>
                    </a:lnTo>
                    <a:lnTo>
                      <a:pt x="3658" y="166"/>
                    </a:lnTo>
                    <a:lnTo>
                      <a:pt x="3710" y="157"/>
                    </a:lnTo>
                    <a:lnTo>
                      <a:pt x="3764" y="148"/>
                    </a:lnTo>
                    <a:lnTo>
                      <a:pt x="3817" y="140"/>
                    </a:lnTo>
                    <a:lnTo>
                      <a:pt x="3870" y="133"/>
                    </a:lnTo>
                    <a:lnTo>
                      <a:pt x="3924" y="127"/>
                    </a:lnTo>
                    <a:lnTo>
                      <a:pt x="3977" y="121"/>
                    </a:lnTo>
                    <a:lnTo>
                      <a:pt x="4032" y="116"/>
                    </a:lnTo>
                    <a:lnTo>
                      <a:pt x="4086" y="112"/>
                    </a:lnTo>
                    <a:lnTo>
                      <a:pt x="4140" y="109"/>
                    </a:lnTo>
                    <a:lnTo>
                      <a:pt x="4195" y="105"/>
                    </a:lnTo>
                    <a:lnTo>
                      <a:pt x="4250" y="103"/>
                    </a:lnTo>
                    <a:lnTo>
                      <a:pt x="4304" y="103"/>
                    </a:lnTo>
                    <a:lnTo>
                      <a:pt x="4359" y="102"/>
                    </a:lnTo>
                    <a:lnTo>
                      <a:pt x="4359" y="0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71"/>
              <p:cNvSpPr>
                <a:spLocks/>
              </p:cNvSpPr>
              <p:nvPr/>
            </p:nvSpPr>
            <p:spPr bwMode="auto">
              <a:xfrm>
                <a:off x="4264" y="1771"/>
                <a:ext cx="485" cy="487"/>
              </a:xfrm>
              <a:custGeom>
                <a:avLst/>
                <a:gdLst>
                  <a:gd name="T0" fmla="*/ 0 w 2905"/>
                  <a:gd name="T1" fmla="*/ 0 h 3409"/>
                  <a:gd name="T2" fmla="*/ 0 w 2905"/>
                  <a:gd name="T3" fmla="*/ 0 h 3409"/>
                  <a:gd name="T4" fmla="*/ 0 w 2905"/>
                  <a:gd name="T5" fmla="*/ 0 h 3409"/>
                  <a:gd name="T6" fmla="*/ 0 w 2905"/>
                  <a:gd name="T7" fmla="*/ 0 h 3409"/>
                  <a:gd name="T8" fmla="*/ 0 w 2905"/>
                  <a:gd name="T9" fmla="*/ 0 h 3409"/>
                  <a:gd name="T10" fmla="*/ 0 w 2905"/>
                  <a:gd name="T11" fmla="*/ 0 h 3409"/>
                  <a:gd name="T12" fmla="*/ 0 w 2905"/>
                  <a:gd name="T13" fmla="*/ 0 h 3409"/>
                  <a:gd name="T14" fmla="*/ 0 w 2905"/>
                  <a:gd name="T15" fmla="*/ 0 h 3409"/>
                  <a:gd name="T16" fmla="*/ 0 w 2905"/>
                  <a:gd name="T17" fmla="*/ 0 h 3409"/>
                  <a:gd name="T18" fmla="*/ 0 w 2905"/>
                  <a:gd name="T19" fmla="*/ 0 h 34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905"/>
                  <a:gd name="T31" fmla="*/ 0 h 3409"/>
                  <a:gd name="T32" fmla="*/ 2905 w 2905"/>
                  <a:gd name="T33" fmla="*/ 3409 h 340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905" h="3409">
                    <a:moveTo>
                      <a:pt x="95" y="3357"/>
                    </a:moveTo>
                    <a:lnTo>
                      <a:pt x="85" y="3409"/>
                    </a:lnTo>
                    <a:lnTo>
                      <a:pt x="2905" y="69"/>
                    </a:lnTo>
                    <a:lnTo>
                      <a:pt x="2838" y="0"/>
                    </a:lnTo>
                    <a:lnTo>
                      <a:pt x="19" y="3339"/>
                    </a:lnTo>
                    <a:lnTo>
                      <a:pt x="9" y="3391"/>
                    </a:lnTo>
                    <a:lnTo>
                      <a:pt x="19" y="3339"/>
                    </a:lnTo>
                    <a:lnTo>
                      <a:pt x="0" y="3362"/>
                    </a:lnTo>
                    <a:lnTo>
                      <a:pt x="9" y="3391"/>
                    </a:lnTo>
                    <a:lnTo>
                      <a:pt x="95" y="3357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72"/>
              <p:cNvSpPr>
                <a:spLocks/>
              </p:cNvSpPr>
              <p:nvPr/>
            </p:nvSpPr>
            <p:spPr bwMode="auto">
              <a:xfrm>
                <a:off x="4266" y="2251"/>
                <a:ext cx="133" cy="333"/>
              </a:xfrm>
              <a:custGeom>
                <a:avLst/>
                <a:gdLst>
                  <a:gd name="T0" fmla="*/ 0 w 799"/>
                  <a:gd name="T1" fmla="*/ 0 h 2329"/>
                  <a:gd name="T2" fmla="*/ 0 w 799"/>
                  <a:gd name="T3" fmla="*/ 0 h 2329"/>
                  <a:gd name="T4" fmla="*/ 0 w 799"/>
                  <a:gd name="T5" fmla="*/ 0 h 2329"/>
                  <a:gd name="T6" fmla="*/ 0 w 799"/>
                  <a:gd name="T7" fmla="*/ 0 h 2329"/>
                  <a:gd name="T8" fmla="*/ 0 w 799"/>
                  <a:gd name="T9" fmla="*/ 0 h 2329"/>
                  <a:gd name="T10" fmla="*/ 0 w 799"/>
                  <a:gd name="T11" fmla="*/ 0 h 2329"/>
                  <a:gd name="T12" fmla="*/ 0 w 799"/>
                  <a:gd name="T13" fmla="*/ 0 h 2329"/>
                  <a:gd name="T14" fmla="*/ 0 w 799"/>
                  <a:gd name="T15" fmla="*/ 0 h 2329"/>
                  <a:gd name="T16" fmla="*/ 0 w 799"/>
                  <a:gd name="T17" fmla="*/ 0 h 2329"/>
                  <a:gd name="T18" fmla="*/ 0 w 799"/>
                  <a:gd name="T19" fmla="*/ 0 h 23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99"/>
                  <a:gd name="T31" fmla="*/ 0 h 2329"/>
                  <a:gd name="T32" fmla="*/ 799 w 799"/>
                  <a:gd name="T33" fmla="*/ 2329 h 23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99" h="2329">
                    <a:moveTo>
                      <a:pt x="736" y="2211"/>
                    </a:moveTo>
                    <a:lnTo>
                      <a:pt x="799" y="2240"/>
                    </a:lnTo>
                    <a:lnTo>
                      <a:pt x="86" y="0"/>
                    </a:lnTo>
                    <a:lnTo>
                      <a:pt x="0" y="34"/>
                    </a:lnTo>
                    <a:lnTo>
                      <a:pt x="713" y="2274"/>
                    </a:lnTo>
                    <a:lnTo>
                      <a:pt x="777" y="2302"/>
                    </a:lnTo>
                    <a:lnTo>
                      <a:pt x="713" y="2274"/>
                    </a:lnTo>
                    <a:lnTo>
                      <a:pt x="731" y="2329"/>
                    </a:lnTo>
                    <a:lnTo>
                      <a:pt x="777" y="2302"/>
                    </a:lnTo>
                    <a:lnTo>
                      <a:pt x="736" y="2211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73"/>
              <p:cNvSpPr>
                <a:spLocks/>
              </p:cNvSpPr>
              <p:nvPr/>
            </p:nvSpPr>
            <p:spPr bwMode="auto">
              <a:xfrm>
                <a:off x="4389" y="2242"/>
                <a:ext cx="663" cy="338"/>
              </a:xfrm>
              <a:custGeom>
                <a:avLst/>
                <a:gdLst>
                  <a:gd name="T0" fmla="*/ 0 w 3980"/>
                  <a:gd name="T1" fmla="*/ 0 h 2368"/>
                  <a:gd name="T2" fmla="*/ 0 w 3980"/>
                  <a:gd name="T3" fmla="*/ 0 h 2368"/>
                  <a:gd name="T4" fmla="*/ 0 w 3980"/>
                  <a:gd name="T5" fmla="*/ 0 h 2368"/>
                  <a:gd name="T6" fmla="*/ 0 w 3980"/>
                  <a:gd name="T7" fmla="*/ 0 h 2368"/>
                  <a:gd name="T8" fmla="*/ 0 w 3980"/>
                  <a:gd name="T9" fmla="*/ 0 h 2368"/>
                  <a:gd name="T10" fmla="*/ 0 w 3980"/>
                  <a:gd name="T11" fmla="*/ 0 h 2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80"/>
                  <a:gd name="T19" fmla="*/ 0 h 2368"/>
                  <a:gd name="T20" fmla="*/ 3980 w 3980"/>
                  <a:gd name="T21" fmla="*/ 2368 h 2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80" h="2368">
                    <a:moveTo>
                      <a:pt x="3959" y="45"/>
                    </a:moveTo>
                    <a:lnTo>
                      <a:pt x="3938" y="0"/>
                    </a:lnTo>
                    <a:lnTo>
                      <a:pt x="0" y="2277"/>
                    </a:lnTo>
                    <a:lnTo>
                      <a:pt x="41" y="2368"/>
                    </a:lnTo>
                    <a:lnTo>
                      <a:pt x="3980" y="90"/>
                    </a:lnTo>
                    <a:lnTo>
                      <a:pt x="3959" y="45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74"/>
              <p:cNvSpPr>
                <a:spLocks/>
              </p:cNvSpPr>
              <p:nvPr/>
            </p:nvSpPr>
            <p:spPr bwMode="auto">
              <a:xfrm>
                <a:off x="4694" y="2339"/>
                <a:ext cx="528" cy="306"/>
              </a:xfrm>
              <a:custGeom>
                <a:avLst/>
                <a:gdLst>
                  <a:gd name="T0" fmla="*/ 0 w 3171"/>
                  <a:gd name="T1" fmla="*/ 0 h 2138"/>
                  <a:gd name="T2" fmla="*/ 0 w 3171"/>
                  <a:gd name="T3" fmla="*/ 0 h 2138"/>
                  <a:gd name="T4" fmla="*/ 0 w 3171"/>
                  <a:gd name="T5" fmla="*/ 0 h 2138"/>
                  <a:gd name="T6" fmla="*/ 0 w 3171"/>
                  <a:gd name="T7" fmla="*/ 0 h 2138"/>
                  <a:gd name="T8" fmla="*/ 0 w 3171"/>
                  <a:gd name="T9" fmla="*/ 0 h 2138"/>
                  <a:gd name="T10" fmla="*/ 0 w 3171"/>
                  <a:gd name="T11" fmla="*/ 0 h 2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71"/>
                  <a:gd name="T19" fmla="*/ 0 h 2138"/>
                  <a:gd name="T20" fmla="*/ 3171 w 3171"/>
                  <a:gd name="T21" fmla="*/ 2138 h 2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71" h="2138">
                    <a:moveTo>
                      <a:pt x="3147" y="43"/>
                    </a:moveTo>
                    <a:lnTo>
                      <a:pt x="3125" y="0"/>
                    </a:lnTo>
                    <a:lnTo>
                      <a:pt x="0" y="2049"/>
                    </a:lnTo>
                    <a:lnTo>
                      <a:pt x="45" y="2138"/>
                    </a:lnTo>
                    <a:lnTo>
                      <a:pt x="3171" y="87"/>
                    </a:lnTo>
                    <a:lnTo>
                      <a:pt x="3147" y="43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75"/>
              <p:cNvSpPr>
                <a:spLocks/>
              </p:cNvSpPr>
              <p:nvPr/>
            </p:nvSpPr>
            <p:spPr bwMode="auto">
              <a:xfrm>
                <a:off x="4970" y="1841"/>
                <a:ext cx="356" cy="216"/>
              </a:xfrm>
              <a:custGeom>
                <a:avLst/>
                <a:gdLst>
                  <a:gd name="T0" fmla="*/ 0 w 2136"/>
                  <a:gd name="T1" fmla="*/ 0 h 1515"/>
                  <a:gd name="T2" fmla="*/ 0 w 2136"/>
                  <a:gd name="T3" fmla="*/ 0 h 1515"/>
                  <a:gd name="T4" fmla="*/ 0 w 2136"/>
                  <a:gd name="T5" fmla="*/ 0 h 1515"/>
                  <a:gd name="T6" fmla="*/ 0 w 2136"/>
                  <a:gd name="T7" fmla="*/ 0 h 1515"/>
                  <a:gd name="T8" fmla="*/ 0 w 2136"/>
                  <a:gd name="T9" fmla="*/ 0 h 1515"/>
                  <a:gd name="T10" fmla="*/ 0 w 2136"/>
                  <a:gd name="T11" fmla="*/ 0 h 1515"/>
                  <a:gd name="T12" fmla="*/ 0 w 2136"/>
                  <a:gd name="T13" fmla="*/ 0 h 1515"/>
                  <a:gd name="T14" fmla="*/ 0 w 2136"/>
                  <a:gd name="T15" fmla="*/ 0 h 1515"/>
                  <a:gd name="T16" fmla="*/ 0 w 2136"/>
                  <a:gd name="T17" fmla="*/ 0 h 1515"/>
                  <a:gd name="T18" fmla="*/ 0 w 2136"/>
                  <a:gd name="T19" fmla="*/ 0 h 15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36"/>
                  <a:gd name="T31" fmla="*/ 0 h 1515"/>
                  <a:gd name="T32" fmla="*/ 2136 w 2136"/>
                  <a:gd name="T33" fmla="*/ 1515 h 151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36" h="1515">
                    <a:moveTo>
                      <a:pt x="104" y="90"/>
                    </a:moveTo>
                    <a:lnTo>
                      <a:pt x="35" y="141"/>
                    </a:lnTo>
                    <a:lnTo>
                      <a:pt x="2090" y="1515"/>
                    </a:lnTo>
                    <a:lnTo>
                      <a:pt x="2136" y="1428"/>
                    </a:lnTo>
                    <a:lnTo>
                      <a:pt x="82" y="54"/>
                    </a:lnTo>
                    <a:lnTo>
                      <a:pt x="13" y="105"/>
                    </a:lnTo>
                    <a:lnTo>
                      <a:pt x="82" y="54"/>
                    </a:lnTo>
                    <a:lnTo>
                      <a:pt x="0" y="0"/>
                    </a:lnTo>
                    <a:lnTo>
                      <a:pt x="13" y="105"/>
                    </a:lnTo>
                    <a:lnTo>
                      <a:pt x="104" y="90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76"/>
              <p:cNvSpPr>
                <a:spLocks/>
              </p:cNvSpPr>
              <p:nvPr/>
            </p:nvSpPr>
            <p:spPr bwMode="auto">
              <a:xfrm>
                <a:off x="4972" y="1853"/>
                <a:ext cx="75" cy="389"/>
              </a:xfrm>
              <a:custGeom>
                <a:avLst/>
                <a:gdLst>
                  <a:gd name="T0" fmla="*/ 0 w 446"/>
                  <a:gd name="T1" fmla="*/ 0 h 2717"/>
                  <a:gd name="T2" fmla="*/ 0 w 446"/>
                  <a:gd name="T3" fmla="*/ 0 h 2717"/>
                  <a:gd name="T4" fmla="*/ 0 w 446"/>
                  <a:gd name="T5" fmla="*/ 0 h 2717"/>
                  <a:gd name="T6" fmla="*/ 0 w 446"/>
                  <a:gd name="T7" fmla="*/ 0 h 2717"/>
                  <a:gd name="T8" fmla="*/ 0 w 446"/>
                  <a:gd name="T9" fmla="*/ 0 h 2717"/>
                  <a:gd name="T10" fmla="*/ 0 w 446"/>
                  <a:gd name="T11" fmla="*/ 0 h 27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6"/>
                  <a:gd name="T19" fmla="*/ 0 h 2717"/>
                  <a:gd name="T20" fmla="*/ 446 w 446"/>
                  <a:gd name="T21" fmla="*/ 2717 h 27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6" h="2717">
                    <a:moveTo>
                      <a:pt x="402" y="2710"/>
                    </a:moveTo>
                    <a:lnTo>
                      <a:pt x="446" y="2702"/>
                    </a:lnTo>
                    <a:lnTo>
                      <a:pt x="91" y="0"/>
                    </a:lnTo>
                    <a:lnTo>
                      <a:pt x="0" y="15"/>
                    </a:lnTo>
                    <a:lnTo>
                      <a:pt x="356" y="2717"/>
                    </a:lnTo>
                    <a:lnTo>
                      <a:pt x="402" y="2710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77"/>
              <p:cNvSpPr>
                <a:spLocks/>
              </p:cNvSpPr>
              <p:nvPr/>
            </p:nvSpPr>
            <p:spPr bwMode="auto">
              <a:xfrm>
                <a:off x="5375" y="1663"/>
                <a:ext cx="227" cy="188"/>
              </a:xfrm>
              <a:custGeom>
                <a:avLst/>
                <a:gdLst>
                  <a:gd name="T0" fmla="*/ 0 w 1361"/>
                  <a:gd name="T1" fmla="*/ 0 h 1317"/>
                  <a:gd name="T2" fmla="*/ 0 w 1361"/>
                  <a:gd name="T3" fmla="*/ 0 h 1317"/>
                  <a:gd name="T4" fmla="*/ 0 w 1361"/>
                  <a:gd name="T5" fmla="*/ 0 h 1317"/>
                  <a:gd name="T6" fmla="*/ 0 w 1361"/>
                  <a:gd name="T7" fmla="*/ 0 h 1317"/>
                  <a:gd name="T8" fmla="*/ 0 w 1361"/>
                  <a:gd name="T9" fmla="*/ 0 h 1317"/>
                  <a:gd name="T10" fmla="*/ 0 w 1361"/>
                  <a:gd name="T11" fmla="*/ 0 h 1317"/>
                  <a:gd name="T12" fmla="*/ 0 w 1361"/>
                  <a:gd name="T13" fmla="*/ 0 h 1317"/>
                  <a:gd name="T14" fmla="*/ 0 w 1361"/>
                  <a:gd name="T15" fmla="*/ 0 h 1317"/>
                  <a:gd name="T16" fmla="*/ 0 w 1361"/>
                  <a:gd name="T17" fmla="*/ 0 h 1317"/>
                  <a:gd name="T18" fmla="*/ 0 w 1361"/>
                  <a:gd name="T19" fmla="*/ 0 h 1317"/>
                  <a:gd name="T20" fmla="*/ 0 w 1361"/>
                  <a:gd name="T21" fmla="*/ 0 h 1317"/>
                  <a:gd name="T22" fmla="*/ 0 w 1361"/>
                  <a:gd name="T23" fmla="*/ 0 h 1317"/>
                  <a:gd name="T24" fmla="*/ 0 w 1361"/>
                  <a:gd name="T25" fmla="*/ 0 h 1317"/>
                  <a:gd name="T26" fmla="*/ 0 w 1361"/>
                  <a:gd name="T27" fmla="*/ 0 h 1317"/>
                  <a:gd name="T28" fmla="*/ 0 w 1361"/>
                  <a:gd name="T29" fmla="*/ 0 h 1317"/>
                  <a:gd name="T30" fmla="*/ 0 w 1361"/>
                  <a:gd name="T31" fmla="*/ 0 h 1317"/>
                  <a:gd name="T32" fmla="*/ 0 w 1361"/>
                  <a:gd name="T33" fmla="*/ 0 h 1317"/>
                  <a:gd name="T34" fmla="*/ 0 w 1361"/>
                  <a:gd name="T35" fmla="*/ 0 h 1317"/>
                  <a:gd name="T36" fmla="*/ 0 w 1361"/>
                  <a:gd name="T37" fmla="*/ 0 h 1317"/>
                  <a:gd name="T38" fmla="*/ 0 w 1361"/>
                  <a:gd name="T39" fmla="*/ 0 h 1317"/>
                  <a:gd name="T40" fmla="*/ 0 w 1361"/>
                  <a:gd name="T41" fmla="*/ 0 h 1317"/>
                  <a:gd name="T42" fmla="*/ 0 w 1361"/>
                  <a:gd name="T43" fmla="*/ 0 h 1317"/>
                  <a:gd name="T44" fmla="*/ 0 w 1361"/>
                  <a:gd name="T45" fmla="*/ 0 h 1317"/>
                  <a:gd name="T46" fmla="*/ 0 w 1361"/>
                  <a:gd name="T47" fmla="*/ 0 h 1317"/>
                  <a:gd name="T48" fmla="*/ 0 w 1361"/>
                  <a:gd name="T49" fmla="*/ 0 h 1317"/>
                  <a:gd name="T50" fmla="*/ 0 w 1361"/>
                  <a:gd name="T51" fmla="*/ 0 h 1317"/>
                  <a:gd name="T52" fmla="*/ 0 w 1361"/>
                  <a:gd name="T53" fmla="*/ 0 h 1317"/>
                  <a:gd name="T54" fmla="*/ 0 w 1361"/>
                  <a:gd name="T55" fmla="*/ 0 h 1317"/>
                  <a:gd name="T56" fmla="*/ 0 w 1361"/>
                  <a:gd name="T57" fmla="*/ 0 h 1317"/>
                  <a:gd name="T58" fmla="*/ 0 w 1361"/>
                  <a:gd name="T59" fmla="*/ 0 h 1317"/>
                  <a:gd name="T60" fmla="*/ 0 w 1361"/>
                  <a:gd name="T61" fmla="*/ 0 h 1317"/>
                  <a:gd name="T62" fmla="*/ 0 w 1361"/>
                  <a:gd name="T63" fmla="*/ 0 h 1317"/>
                  <a:gd name="T64" fmla="*/ 0 w 1361"/>
                  <a:gd name="T65" fmla="*/ 0 h 1317"/>
                  <a:gd name="T66" fmla="*/ 0 w 1361"/>
                  <a:gd name="T67" fmla="*/ 0 h 1317"/>
                  <a:gd name="T68" fmla="*/ 0 w 1361"/>
                  <a:gd name="T69" fmla="*/ 0 h 1317"/>
                  <a:gd name="T70" fmla="*/ 0 w 1361"/>
                  <a:gd name="T71" fmla="*/ 0 h 1317"/>
                  <a:gd name="T72" fmla="*/ 0 w 1361"/>
                  <a:gd name="T73" fmla="*/ 0 h 1317"/>
                  <a:gd name="T74" fmla="*/ 0 w 1361"/>
                  <a:gd name="T75" fmla="*/ 0 h 1317"/>
                  <a:gd name="T76" fmla="*/ 0 w 1361"/>
                  <a:gd name="T77" fmla="*/ 0 h 1317"/>
                  <a:gd name="T78" fmla="*/ 0 w 1361"/>
                  <a:gd name="T79" fmla="*/ 0 h 1317"/>
                  <a:gd name="T80" fmla="*/ 0 w 1361"/>
                  <a:gd name="T81" fmla="*/ 0 h 1317"/>
                  <a:gd name="T82" fmla="*/ 0 w 1361"/>
                  <a:gd name="T83" fmla="*/ 0 h 1317"/>
                  <a:gd name="T84" fmla="*/ 0 w 1361"/>
                  <a:gd name="T85" fmla="*/ 0 h 1317"/>
                  <a:gd name="T86" fmla="*/ 0 w 1361"/>
                  <a:gd name="T87" fmla="*/ 0 h 13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61"/>
                  <a:gd name="T133" fmla="*/ 0 h 1317"/>
                  <a:gd name="T134" fmla="*/ 1361 w 1361"/>
                  <a:gd name="T135" fmla="*/ 1317 h 13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61" h="1317">
                    <a:moveTo>
                      <a:pt x="1361" y="0"/>
                    </a:moveTo>
                    <a:lnTo>
                      <a:pt x="625" y="1317"/>
                    </a:lnTo>
                    <a:lnTo>
                      <a:pt x="624" y="1307"/>
                    </a:lnTo>
                    <a:lnTo>
                      <a:pt x="622" y="1296"/>
                    </a:lnTo>
                    <a:lnTo>
                      <a:pt x="621" y="1285"/>
                    </a:lnTo>
                    <a:lnTo>
                      <a:pt x="619" y="1275"/>
                    </a:lnTo>
                    <a:lnTo>
                      <a:pt x="618" y="1265"/>
                    </a:lnTo>
                    <a:lnTo>
                      <a:pt x="616" y="1254"/>
                    </a:lnTo>
                    <a:lnTo>
                      <a:pt x="614" y="1244"/>
                    </a:lnTo>
                    <a:lnTo>
                      <a:pt x="613" y="1233"/>
                    </a:lnTo>
                    <a:lnTo>
                      <a:pt x="611" y="1223"/>
                    </a:lnTo>
                    <a:lnTo>
                      <a:pt x="609" y="1213"/>
                    </a:lnTo>
                    <a:lnTo>
                      <a:pt x="607" y="1203"/>
                    </a:lnTo>
                    <a:lnTo>
                      <a:pt x="605" y="1193"/>
                    </a:lnTo>
                    <a:lnTo>
                      <a:pt x="603" y="1184"/>
                    </a:lnTo>
                    <a:lnTo>
                      <a:pt x="601" y="1173"/>
                    </a:lnTo>
                    <a:lnTo>
                      <a:pt x="599" y="1163"/>
                    </a:lnTo>
                    <a:lnTo>
                      <a:pt x="597" y="1153"/>
                    </a:lnTo>
                    <a:lnTo>
                      <a:pt x="594" y="1143"/>
                    </a:lnTo>
                    <a:lnTo>
                      <a:pt x="592" y="1134"/>
                    </a:lnTo>
                    <a:lnTo>
                      <a:pt x="590" y="1124"/>
                    </a:lnTo>
                    <a:lnTo>
                      <a:pt x="587" y="1114"/>
                    </a:lnTo>
                    <a:lnTo>
                      <a:pt x="585" y="1104"/>
                    </a:lnTo>
                    <a:lnTo>
                      <a:pt x="582" y="1094"/>
                    </a:lnTo>
                    <a:lnTo>
                      <a:pt x="580" y="1085"/>
                    </a:lnTo>
                    <a:lnTo>
                      <a:pt x="577" y="1075"/>
                    </a:lnTo>
                    <a:lnTo>
                      <a:pt x="574" y="1066"/>
                    </a:lnTo>
                    <a:lnTo>
                      <a:pt x="572" y="1057"/>
                    </a:lnTo>
                    <a:lnTo>
                      <a:pt x="568" y="1047"/>
                    </a:lnTo>
                    <a:lnTo>
                      <a:pt x="565" y="1038"/>
                    </a:lnTo>
                    <a:lnTo>
                      <a:pt x="562" y="1029"/>
                    </a:lnTo>
                    <a:lnTo>
                      <a:pt x="559" y="1019"/>
                    </a:lnTo>
                    <a:lnTo>
                      <a:pt x="556" y="1009"/>
                    </a:lnTo>
                    <a:lnTo>
                      <a:pt x="553" y="1000"/>
                    </a:lnTo>
                    <a:lnTo>
                      <a:pt x="550" y="991"/>
                    </a:lnTo>
                    <a:lnTo>
                      <a:pt x="547" y="982"/>
                    </a:lnTo>
                    <a:lnTo>
                      <a:pt x="543" y="973"/>
                    </a:lnTo>
                    <a:lnTo>
                      <a:pt x="540" y="964"/>
                    </a:lnTo>
                    <a:lnTo>
                      <a:pt x="537" y="955"/>
                    </a:lnTo>
                    <a:lnTo>
                      <a:pt x="533" y="946"/>
                    </a:lnTo>
                    <a:lnTo>
                      <a:pt x="530" y="937"/>
                    </a:lnTo>
                    <a:lnTo>
                      <a:pt x="527" y="928"/>
                    </a:lnTo>
                    <a:lnTo>
                      <a:pt x="523" y="919"/>
                    </a:lnTo>
                    <a:lnTo>
                      <a:pt x="519" y="910"/>
                    </a:lnTo>
                    <a:lnTo>
                      <a:pt x="516" y="902"/>
                    </a:lnTo>
                    <a:lnTo>
                      <a:pt x="512" y="893"/>
                    </a:lnTo>
                    <a:lnTo>
                      <a:pt x="508" y="884"/>
                    </a:lnTo>
                    <a:lnTo>
                      <a:pt x="504" y="876"/>
                    </a:lnTo>
                    <a:lnTo>
                      <a:pt x="501" y="867"/>
                    </a:lnTo>
                    <a:lnTo>
                      <a:pt x="497" y="859"/>
                    </a:lnTo>
                    <a:lnTo>
                      <a:pt x="493" y="850"/>
                    </a:lnTo>
                    <a:lnTo>
                      <a:pt x="489" y="842"/>
                    </a:lnTo>
                    <a:lnTo>
                      <a:pt x="483" y="833"/>
                    </a:lnTo>
                    <a:lnTo>
                      <a:pt x="479" y="825"/>
                    </a:lnTo>
                    <a:lnTo>
                      <a:pt x="475" y="816"/>
                    </a:lnTo>
                    <a:lnTo>
                      <a:pt x="471" y="808"/>
                    </a:lnTo>
                    <a:lnTo>
                      <a:pt x="467" y="800"/>
                    </a:lnTo>
                    <a:lnTo>
                      <a:pt x="462" y="791"/>
                    </a:lnTo>
                    <a:lnTo>
                      <a:pt x="458" y="783"/>
                    </a:lnTo>
                    <a:lnTo>
                      <a:pt x="453" y="775"/>
                    </a:lnTo>
                    <a:lnTo>
                      <a:pt x="449" y="767"/>
                    </a:lnTo>
                    <a:lnTo>
                      <a:pt x="444" y="760"/>
                    </a:lnTo>
                    <a:lnTo>
                      <a:pt x="440" y="752"/>
                    </a:lnTo>
                    <a:lnTo>
                      <a:pt x="435" y="744"/>
                    </a:lnTo>
                    <a:lnTo>
                      <a:pt x="430" y="736"/>
                    </a:lnTo>
                    <a:lnTo>
                      <a:pt x="425" y="728"/>
                    </a:lnTo>
                    <a:lnTo>
                      <a:pt x="420" y="720"/>
                    </a:lnTo>
                    <a:lnTo>
                      <a:pt x="416" y="712"/>
                    </a:lnTo>
                    <a:lnTo>
                      <a:pt x="411" y="704"/>
                    </a:lnTo>
                    <a:lnTo>
                      <a:pt x="406" y="696"/>
                    </a:lnTo>
                    <a:lnTo>
                      <a:pt x="399" y="689"/>
                    </a:lnTo>
                    <a:lnTo>
                      <a:pt x="394" y="682"/>
                    </a:lnTo>
                    <a:lnTo>
                      <a:pt x="389" y="674"/>
                    </a:lnTo>
                    <a:lnTo>
                      <a:pt x="384" y="667"/>
                    </a:lnTo>
                    <a:lnTo>
                      <a:pt x="379" y="659"/>
                    </a:lnTo>
                    <a:lnTo>
                      <a:pt x="373" y="651"/>
                    </a:lnTo>
                    <a:lnTo>
                      <a:pt x="368" y="644"/>
                    </a:lnTo>
                    <a:lnTo>
                      <a:pt x="362" y="636"/>
                    </a:lnTo>
                    <a:lnTo>
                      <a:pt x="357" y="629"/>
                    </a:lnTo>
                    <a:lnTo>
                      <a:pt x="351" y="622"/>
                    </a:lnTo>
                    <a:lnTo>
                      <a:pt x="346" y="615"/>
                    </a:lnTo>
                    <a:lnTo>
                      <a:pt x="340" y="608"/>
                    </a:lnTo>
                    <a:lnTo>
                      <a:pt x="334" y="600"/>
                    </a:lnTo>
                    <a:lnTo>
                      <a:pt x="329" y="593"/>
                    </a:lnTo>
                    <a:lnTo>
                      <a:pt x="323" y="587"/>
                    </a:lnTo>
                    <a:lnTo>
                      <a:pt x="316" y="580"/>
                    </a:lnTo>
                    <a:lnTo>
                      <a:pt x="310" y="572"/>
                    </a:lnTo>
                    <a:lnTo>
                      <a:pt x="304" y="565"/>
                    </a:lnTo>
                    <a:lnTo>
                      <a:pt x="298" y="558"/>
                    </a:lnTo>
                    <a:lnTo>
                      <a:pt x="292" y="551"/>
                    </a:lnTo>
                    <a:lnTo>
                      <a:pt x="286" y="545"/>
                    </a:lnTo>
                    <a:lnTo>
                      <a:pt x="279" y="538"/>
                    </a:lnTo>
                    <a:lnTo>
                      <a:pt x="273" y="531"/>
                    </a:lnTo>
                    <a:lnTo>
                      <a:pt x="267" y="524"/>
                    </a:lnTo>
                    <a:lnTo>
                      <a:pt x="261" y="519"/>
                    </a:lnTo>
                    <a:lnTo>
                      <a:pt x="254" y="512"/>
                    </a:lnTo>
                    <a:lnTo>
                      <a:pt x="248" y="505"/>
                    </a:lnTo>
                    <a:lnTo>
                      <a:pt x="241" y="498"/>
                    </a:lnTo>
                    <a:lnTo>
                      <a:pt x="233" y="492"/>
                    </a:lnTo>
                    <a:lnTo>
                      <a:pt x="227" y="486"/>
                    </a:lnTo>
                    <a:lnTo>
                      <a:pt x="220" y="479"/>
                    </a:lnTo>
                    <a:lnTo>
                      <a:pt x="213" y="473"/>
                    </a:lnTo>
                    <a:lnTo>
                      <a:pt x="207" y="467"/>
                    </a:lnTo>
                    <a:lnTo>
                      <a:pt x="200" y="460"/>
                    </a:lnTo>
                    <a:lnTo>
                      <a:pt x="193" y="454"/>
                    </a:lnTo>
                    <a:lnTo>
                      <a:pt x="186" y="449"/>
                    </a:lnTo>
                    <a:lnTo>
                      <a:pt x="179" y="442"/>
                    </a:lnTo>
                    <a:lnTo>
                      <a:pt x="172" y="436"/>
                    </a:lnTo>
                    <a:lnTo>
                      <a:pt x="165" y="429"/>
                    </a:lnTo>
                    <a:lnTo>
                      <a:pt x="157" y="424"/>
                    </a:lnTo>
                    <a:lnTo>
                      <a:pt x="149" y="418"/>
                    </a:lnTo>
                    <a:lnTo>
                      <a:pt x="142" y="412"/>
                    </a:lnTo>
                    <a:lnTo>
                      <a:pt x="135" y="406"/>
                    </a:lnTo>
                    <a:lnTo>
                      <a:pt x="127" y="400"/>
                    </a:lnTo>
                    <a:lnTo>
                      <a:pt x="120" y="394"/>
                    </a:lnTo>
                    <a:lnTo>
                      <a:pt x="112" y="389"/>
                    </a:lnTo>
                    <a:lnTo>
                      <a:pt x="105" y="383"/>
                    </a:lnTo>
                    <a:lnTo>
                      <a:pt x="97" y="377"/>
                    </a:lnTo>
                    <a:lnTo>
                      <a:pt x="89" y="372"/>
                    </a:lnTo>
                    <a:lnTo>
                      <a:pt x="82" y="366"/>
                    </a:lnTo>
                    <a:lnTo>
                      <a:pt x="74" y="360"/>
                    </a:lnTo>
                    <a:lnTo>
                      <a:pt x="65" y="356"/>
                    </a:lnTo>
                    <a:lnTo>
                      <a:pt x="57" y="350"/>
                    </a:lnTo>
                    <a:lnTo>
                      <a:pt x="49" y="344"/>
                    </a:lnTo>
                    <a:lnTo>
                      <a:pt x="41" y="339"/>
                    </a:lnTo>
                    <a:lnTo>
                      <a:pt x="33" y="334"/>
                    </a:lnTo>
                    <a:lnTo>
                      <a:pt x="25" y="329"/>
                    </a:lnTo>
                    <a:lnTo>
                      <a:pt x="17" y="323"/>
                    </a:lnTo>
                    <a:lnTo>
                      <a:pt x="9" y="318"/>
                    </a:lnTo>
                    <a:lnTo>
                      <a:pt x="0" y="313"/>
                    </a:lnTo>
                    <a:lnTo>
                      <a:pt x="1361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78"/>
              <p:cNvSpPr>
                <a:spLocks/>
              </p:cNvSpPr>
              <p:nvPr/>
            </p:nvSpPr>
            <p:spPr bwMode="auto">
              <a:xfrm>
                <a:off x="4731" y="1709"/>
                <a:ext cx="792" cy="540"/>
              </a:xfrm>
              <a:custGeom>
                <a:avLst/>
                <a:gdLst>
                  <a:gd name="T0" fmla="*/ 0 w 4749"/>
                  <a:gd name="T1" fmla="*/ 0 h 3780"/>
                  <a:gd name="T2" fmla="*/ 0 w 4749"/>
                  <a:gd name="T3" fmla="*/ 0 h 3780"/>
                  <a:gd name="T4" fmla="*/ 1 w 4749"/>
                  <a:gd name="T5" fmla="*/ 0 h 3780"/>
                  <a:gd name="T6" fmla="*/ 1 w 4749"/>
                  <a:gd name="T7" fmla="*/ 0 h 3780"/>
                  <a:gd name="T8" fmla="*/ 0 w 4749"/>
                  <a:gd name="T9" fmla="*/ 0 h 3780"/>
                  <a:gd name="T10" fmla="*/ 0 w 4749"/>
                  <a:gd name="T11" fmla="*/ 0 h 37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9"/>
                  <a:gd name="T19" fmla="*/ 0 h 3780"/>
                  <a:gd name="T20" fmla="*/ 4749 w 4749"/>
                  <a:gd name="T21" fmla="*/ 3780 h 37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9" h="3780">
                    <a:moveTo>
                      <a:pt x="53" y="3696"/>
                    </a:moveTo>
                    <a:lnTo>
                      <a:pt x="105" y="3780"/>
                    </a:lnTo>
                    <a:lnTo>
                      <a:pt x="4749" y="168"/>
                    </a:lnTo>
                    <a:lnTo>
                      <a:pt x="4645" y="0"/>
                    </a:lnTo>
                    <a:lnTo>
                      <a:pt x="0" y="3612"/>
                    </a:lnTo>
                    <a:lnTo>
                      <a:pt x="53" y="369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19"/>
            <p:cNvGrpSpPr>
              <a:grpSpLocks/>
            </p:cNvGrpSpPr>
            <p:nvPr/>
          </p:nvGrpSpPr>
          <p:grpSpPr bwMode="auto">
            <a:xfrm>
              <a:off x="900478" y="5210928"/>
              <a:ext cx="2608262" cy="1690687"/>
              <a:chOff x="3787" y="2931"/>
              <a:chExt cx="1643" cy="1065"/>
            </a:xfrm>
          </p:grpSpPr>
          <p:sp>
            <p:nvSpPr>
              <p:cNvPr id="35" name="Freeform 20"/>
              <p:cNvSpPr>
                <a:spLocks/>
              </p:cNvSpPr>
              <p:nvPr/>
            </p:nvSpPr>
            <p:spPr bwMode="auto">
              <a:xfrm>
                <a:off x="3860" y="2931"/>
                <a:ext cx="1446" cy="15"/>
              </a:xfrm>
              <a:custGeom>
                <a:avLst/>
                <a:gdLst>
                  <a:gd name="T0" fmla="*/ 1 w 8674"/>
                  <a:gd name="T1" fmla="*/ 0 h 103"/>
                  <a:gd name="T2" fmla="*/ 1 w 8674"/>
                  <a:gd name="T3" fmla="*/ 0 h 103"/>
                  <a:gd name="T4" fmla="*/ 0 w 8674"/>
                  <a:gd name="T5" fmla="*/ 0 h 103"/>
                  <a:gd name="T6" fmla="*/ 0 w 8674"/>
                  <a:gd name="T7" fmla="*/ 0 h 103"/>
                  <a:gd name="T8" fmla="*/ 1 w 8674"/>
                  <a:gd name="T9" fmla="*/ 0 h 103"/>
                  <a:gd name="T10" fmla="*/ 1 w 8674"/>
                  <a:gd name="T11" fmla="*/ 0 h 103"/>
                  <a:gd name="T12" fmla="*/ 1 w 8674"/>
                  <a:gd name="T13" fmla="*/ 0 h 103"/>
                  <a:gd name="T14" fmla="*/ 1 w 8674"/>
                  <a:gd name="T15" fmla="*/ 0 h 103"/>
                  <a:gd name="T16" fmla="*/ 1 w 8674"/>
                  <a:gd name="T17" fmla="*/ 0 h 103"/>
                  <a:gd name="T18" fmla="*/ 1 w 8674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74"/>
                  <a:gd name="T31" fmla="*/ 0 h 103"/>
                  <a:gd name="T32" fmla="*/ 8674 w 8674"/>
                  <a:gd name="T33" fmla="*/ 103 h 10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74" h="103">
                    <a:moveTo>
                      <a:pt x="8674" y="52"/>
                    </a:moveTo>
                    <a:lnTo>
                      <a:pt x="8629" y="0"/>
                    </a:lnTo>
                    <a:lnTo>
                      <a:pt x="0" y="0"/>
                    </a:lnTo>
                    <a:lnTo>
                      <a:pt x="0" y="103"/>
                    </a:lnTo>
                    <a:lnTo>
                      <a:pt x="8629" y="103"/>
                    </a:lnTo>
                    <a:lnTo>
                      <a:pt x="8582" y="52"/>
                    </a:lnTo>
                    <a:lnTo>
                      <a:pt x="8674" y="52"/>
                    </a:lnTo>
                    <a:lnTo>
                      <a:pt x="8674" y="0"/>
                    </a:lnTo>
                    <a:lnTo>
                      <a:pt x="8629" y="0"/>
                    </a:lnTo>
                    <a:lnTo>
                      <a:pt x="8674" y="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/>
              </p:cNvSpPr>
              <p:nvPr/>
            </p:nvSpPr>
            <p:spPr bwMode="auto">
              <a:xfrm>
                <a:off x="5291" y="2939"/>
                <a:ext cx="15" cy="794"/>
              </a:xfrm>
              <a:custGeom>
                <a:avLst/>
                <a:gdLst>
                  <a:gd name="T0" fmla="*/ 0 w 92"/>
                  <a:gd name="T1" fmla="*/ 0 h 5560"/>
                  <a:gd name="T2" fmla="*/ 0 w 92"/>
                  <a:gd name="T3" fmla="*/ 0 h 5560"/>
                  <a:gd name="T4" fmla="*/ 0 w 92"/>
                  <a:gd name="T5" fmla="*/ 0 h 5560"/>
                  <a:gd name="T6" fmla="*/ 0 w 92"/>
                  <a:gd name="T7" fmla="*/ 0 h 5560"/>
                  <a:gd name="T8" fmla="*/ 0 w 92"/>
                  <a:gd name="T9" fmla="*/ 0 h 5560"/>
                  <a:gd name="T10" fmla="*/ 0 w 92"/>
                  <a:gd name="T11" fmla="*/ 0 h 5560"/>
                  <a:gd name="T12" fmla="*/ 0 w 92"/>
                  <a:gd name="T13" fmla="*/ 0 h 5560"/>
                  <a:gd name="T14" fmla="*/ 0 w 92"/>
                  <a:gd name="T15" fmla="*/ 0 h 5560"/>
                  <a:gd name="T16" fmla="*/ 0 w 92"/>
                  <a:gd name="T17" fmla="*/ 0 h 5560"/>
                  <a:gd name="T18" fmla="*/ 0 w 92"/>
                  <a:gd name="T19" fmla="*/ 0 h 5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5560"/>
                  <a:gd name="T32" fmla="*/ 92 w 92"/>
                  <a:gd name="T33" fmla="*/ 5560 h 5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5560">
                    <a:moveTo>
                      <a:pt x="47" y="5560"/>
                    </a:moveTo>
                    <a:lnTo>
                      <a:pt x="92" y="5509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5509"/>
                    </a:lnTo>
                    <a:lnTo>
                      <a:pt x="47" y="5458"/>
                    </a:lnTo>
                    <a:lnTo>
                      <a:pt x="47" y="5560"/>
                    </a:lnTo>
                    <a:lnTo>
                      <a:pt x="92" y="5560"/>
                    </a:lnTo>
                    <a:lnTo>
                      <a:pt x="92" y="5509"/>
                    </a:lnTo>
                    <a:lnTo>
                      <a:pt x="47" y="55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/>
              </p:cNvSpPr>
              <p:nvPr/>
            </p:nvSpPr>
            <p:spPr bwMode="auto">
              <a:xfrm>
                <a:off x="3853" y="3718"/>
                <a:ext cx="1445" cy="15"/>
              </a:xfrm>
              <a:custGeom>
                <a:avLst/>
                <a:gdLst>
                  <a:gd name="T0" fmla="*/ 0 w 8674"/>
                  <a:gd name="T1" fmla="*/ 0 h 102"/>
                  <a:gd name="T2" fmla="*/ 0 w 8674"/>
                  <a:gd name="T3" fmla="*/ 0 h 102"/>
                  <a:gd name="T4" fmla="*/ 1 w 8674"/>
                  <a:gd name="T5" fmla="*/ 0 h 102"/>
                  <a:gd name="T6" fmla="*/ 1 w 8674"/>
                  <a:gd name="T7" fmla="*/ 0 h 102"/>
                  <a:gd name="T8" fmla="*/ 0 w 8674"/>
                  <a:gd name="T9" fmla="*/ 0 h 102"/>
                  <a:gd name="T10" fmla="*/ 0 w 8674"/>
                  <a:gd name="T11" fmla="*/ 0 h 102"/>
                  <a:gd name="T12" fmla="*/ 0 w 8674"/>
                  <a:gd name="T13" fmla="*/ 0 h 102"/>
                  <a:gd name="T14" fmla="*/ 0 w 8674"/>
                  <a:gd name="T15" fmla="*/ 0 h 102"/>
                  <a:gd name="T16" fmla="*/ 0 w 8674"/>
                  <a:gd name="T17" fmla="*/ 0 h 102"/>
                  <a:gd name="T18" fmla="*/ 0 w 8674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74"/>
                  <a:gd name="T31" fmla="*/ 0 h 102"/>
                  <a:gd name="T32" fmla="*/ 8674 w 8674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74" h="102">
                    <a:moveTo>
                      <a:pt x="0" y="51"/>
                    </a:moveTo>
                    <a:lnTo>
                      <a:pt x="45" y="102"/>
                    </a:lnTo>
                    <a:lnTo>
                      <a:pt x="8674" y="102"/>
                    </a:lnTo>
                    <a:lnTo>
                      <a:pt x="8674" y="0"/>
                    </a:lnTo>
                    <a:lnTo>
                      <a:pt x="45" y="0"/>
                    </a:lnTo>
                    <a:lnTo>
                      <a:pt x="91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5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/>
              </p:cNvSpPr>
              <p:nvPr/>
            </p:nvSpPr>
            <p:spPr bwMode="auto">
              <a:xfrm>
                <a:off x="3853" y="2931"/>
                <a:ext cx="15" cy="795"/>
              </a:xfrm>
              <a:custGeom>
                <a:avLst/>
                <a:gdLst>
                  <a:gd name="T0" fmla="*/ 0 w 91"/>
                  <a:gd name="T1" fmla="*/ 0 h 5561"/>
                  <a:gd name="T2" fmla="*/ 0 w 91"/>
                  <a:gd name="T3" fmla="*/ 0 h 5561"/>
                  <a:gd name="T4" fmla="*/ 0 w 91"/>
                  <a:gd name="T5" fmla="*/ 0 h 5561"/>
                  <a:gd name="T6" fmla="*/ 0 w 91"/>
                  <a:gd name="T7" fmla="*/ 0 h 5561"/>
                  <a:gd name="T8" fmla="*/ 0 w 91"/>
                  <a:gd name="T9" fmla="*/ 0 h 5561"/>
                  <a:gd name="T10" fmla="*/ 0 w 91"/>
                  <a:gd name="T11" fmla="*/ 0 h 5561"/>
                  <a:gd name="T12" fmla="*/ 0 w 91"/>
                  <a:gd name="T13" fmla="*/ 0 h 5561"/>
                  <a:gd name="T14" fmla="*/ 0 w 91"/>
                  <a:gd name="T15" fmla="*/ 0 h 5561"/>
                  <a:gd name="T16" fmla="*/ 0 w 91"/>
                  <a:gd name="T17" fmla="*/ 0 h 5561"/>
                  <a:gd name="T18" fmla="*/ 0 w 91"/>
                  <a:gd name="T19" fmla="*/ 0 h 55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561"/>
                  <a:gd name="T32" fmla="*/ 91 w 91"/>
                  <a:gd name="T33" fmla="*/ 5561 h 55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561">
                    <a:moveTo>
                      <a:pt x="45" y="0"/>
                    </a:moveTo>
                    <a:lnTo>
                      <a:pt x="0" y="52"/>
                    </a:lnTo>
                    <a:lnTo>
                      <a:pt x="0" y="5561"/>
                    </a:lnTo>
                    <a:lnTo>
                      <a:pt x="91" y="5561"/>
                    </a:lnTo>
                    <a:lnTo>
                      <a:pt x="91" y="52"/>
                    </a:lnTo>
                    <a:lnTo>
                      <a:pt x="45" y="103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3860" y="3529"/>
                <a:ext cx="206" cy="197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0" name="Freeform 25"/>
              <p:cNvSpPr>
                <a:spLocks/>
              </p:cNvSpPr>
              <p:nvPr/>
            </p:nvSpPr>
            <p:spPr bwMode="auto">
              <a:xfrm>
                <a:off x="3860" y="3522"/>
                <a:ext cx="213" cy="14"/>
              </a:xfrm>
              <a:custGeom>
                <a:avLst/>
                <a:gdLst>
                  <a:gd name="T0" fmla="*/ 0 w 1279"/>
                  <a:gd name="T1" fmla="*/ 0 h 102"/>
                  <a:gd name="T2" fmla="*/ 0 w 1279"/>
                  <a:gd name="T3" fmla="*/ 0 h 102"/>
                  <a:gd name="T4" fmla="*/ 0 w 1279"/>
                  <a:gd name="T5" fmla="*/ 0 h 102"/>
                  <a:gd name="T6" fmla="*/ 0 w 1279"/>
                  <a:gd name="T7" fmla="*/ 0 h 102"/>
                  <a:gd name="T8" fmla="*/ 0 w 1279"/>
                  <a:gd name="T9" fmla="*/ 0 h 102"/>
                  <a:gd name="T10" fmla="*/ 0 w 1279"/>
                  <a:gd name="T11" fmla="*/ 0 h 102"/>
                  <a:gd name="T12" fmla="*/ 0 w 1279"/>
                  <a:gd name="T13" fmla="*/ 0 h 102"/>
                  <a:gd name="T14" fmla="*/ 0 w 1279"/>
                  <a:gd name="T15" fmla="*/ 0 h 102"/>
                  <a:gd name="T16" fmla="*/ 0 w 1279"/>
                  <a:gd name="T17" fmla="*/ 0 h 102"/>
                  <a:gd name="T18" fmla="*/ 0 w 1279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9"/>
                  <a:gd name="T31" fmla="*/ 0 h 102"/>
                  <a:gd name="T32" fmla="*/ 1279 w 1279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9" h="102">
                    <a:moveTo>
                      <a:pt x="1279" y="51"/>
                    </a:moveTo>
                    <a:lnTo>
                      <a:pt x="1233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1233" y="102"/>
                    </a:lnTo>
                    <a:lnTo>
                      <a:pt x="1188" y="51"/>
                    </a:lnTo>
                    <a:lnTo>
                      <a:pt x="1279" y="51"/>
                    </a:lnTo>
                    <a:lnTo>
                      <a:pt x="1279" y="0"/>
                    </a:lnTo>
                    <a:lnTo>
                      <a:pt x="1233" y="0"/>
                    </a:lnTo>
                    <a:lnTo>
                      <a:pt x="1279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6"/>
              <p:cNvSpPr>
                <a:spLocks/>
              </p:cNvSpPr>
              <p:nvPr/>
            </p:nvSpPr>
            <p:spPr bwMode="auto">
              <a:xfrm>
                <a:off x="4058" y="3529"/>
                <a:ext cx="15" cy="204"/>
              </a:xfrm>
              <a:custGeom>
                <a:avLst/>
                <a:gdLst>
                  <a:gd name="T0" fmla="*/ 0 w 91"/>
                  <a:gd name="T1" fmla="*/ 0 h 1429"/>
                  <a:gd name="T2" fmla="*/ 0 w 91"/>
                  <a:gd name="T3" fmla="*/ 0 h 1429"/>
                  <a:gd name="T4" fmla="*/ 0 w 91"/>
                  <a:gd name="T5" fmla="*/ 0 h 1429"/>
                  <a:gd name="T6" fmla="*/ 0 w 91"/>
                  <a:gd name="T7" fmla="*/ 0 h 1429"/>
                  <a:gd name="T8" fmla="*/ 0 w 91"/>
                  <a:gd name="T9" fmla="*/ 0 h 1429"/>
                  <a:gd name="T10" fmla="*/ 0 w 91"/>
                  <a:gd name="T11" fmla="*/ 0 h 1429"/>
                  <a:gd name="T12" fmla="*/ 0 w 91"/>
                  <a:gd name="T13" fmla="*/ 0 h 1429"/>
                  <a:gd name="T14" fmla="*/ 0 w 91"/>
                  <a:gd name="T15" fmla="*/ 0 h 1429"/>
                  <a:gd name="T16" fmla="*/ 0 w 91"/>
                  <a:gd name="T17" fmla="*/ 0 h 1429"/>
                  <a:gd name="T18" fmla="*/ 0 w 91"/>
                  <a:gd name="T19" fmla="*/ 0 h 14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29"/>
                  <a:gd name="T32" fmla="*/ 91 w 91"/>
                  <a:gd name="T33" fmla="*/ 1429 h 14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29">
                    <a:moveTo>
                      <a:pt x="45" y="1429"/>
                    </a:moveTo>
                    <a:lnTo>
                      <a:pt x="91" y="1378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78"/>
                    </a:lnTo>
                    <a:lnTo>
                      <a:pt x="45" y="1327"/>
                    </a:lnTo>
                    <a:lnTo>
                      <a:pt x="45" y="1429"/>
                    </a:lnTo>
                    <a:lnTo>
                      <a:pt x="91" y="1429"/>
                    </a:lnTo>
                    <a:lnTo>
                      <a:pt x="91" y="1378"/>
                    </a:lnTo>
                    <a:lnTo>
                      <a:pt x="45" y="1429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3853" y="3718"/>
                <a:ext cx="213" cy="15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0" y="51"/>
                    </a:moveTo>
                    <a:lnTo>
                      <a:pt x="45" y="102"/>
                    </a:lnTo>
                    <a:lnTo>
                      <a:pt x="1278" y="102"/>
                    </a:lnTo>
                    <a:lnTo>
                      <a:pt x="1278" y="0"/>
                    </a:lnTo>
                    <a:lnTo>
                      <a:pt x="45" y="0"/>
                    </a:lnTo>
                    <a:lnTo>
                      <a:pt x="91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5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8"/>
              <p:cNvSpPr>
                <a:spLocks/>
              </p:cNvSpPr>
              <p:nvPr/>
            </p:nvSpPr>
            <p:spPr bwMode="auto">
              <a:xfrm>
                <a:off x="3853" y="3522"/>
                <a:ext cx="15" cy="204"/>
              </a:xfrm>
              <a:custGeom>
                <a:avLst/>
                <a:gdLst>
                  <a:gd name="T0" fmla="*/ 0 w 91"/>
                  <a:gd name="T1" fmla="*/ 0 h 1429"/>
                  <a:gd name="T2" fmla="*/ 0 w 91"/>
                  <a:gd name="T3" fmla="*/ 0 h 1429"/>
                  <a:gd name="T4" fmla="*/ 0 w 91"/>
                  <a:gd name="T5" fmla="*/ 0 h 1429"/>
                  <a:gd name="T6" fmla="*/ 0 w 91"/>
                  <a:gd name="T7" fmla="*/ 0 h 1429"/>
                  <a:gd name="T8" fmla="*/ 0 w 91"/>
                  <a:gd name="T9" fmla="*/ 0 h 1429"/>
                  <a:gd name="T10" fmla="*/ 0 w 91"/>
                  <a:gd name="T11" fmla="*/ 0 h 1429"/>
                  <a:gd name="T12" fmla="*/ 0 w 91"/>
                  <a:gd name="T13" fmla="*/ 0 h 1429"/>
                  <a:gd name="T14" fmla="*/ 0 w 91"/>
                  <a:gd name="T15" fmla="*/ 0 h 1429"/>
                  <a:gd name="T16" fmla="*/ 0 w 91"/>
                  <a:gd name="T17" fmla="*/ 0 h 1429"/>
                  <a:gd name="T18" fmla="*/ 0 w 91"/>
                  <a:gd name="T19" fmla="*/ 0 h 14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29"/>
                  <a:gd name="T32" fmla="*/ 91 w 91"/>
                  <a:gd name="T33" fmla="*/ 1429 h 14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29">
                    <a:moveTo>
                      <a:pt x="45" y="0"/>
                    </a:moveTo>
                    <a:lnTo>
                      <a:pt x="0" y="51"/>
                    </a:lnTo>
                    <a:lnTo>
                      <a:pt x="0" y="1429"/>
                    </a:lnTo>
                    <a:lnTo>
                      <a:pt x="91" y="1429"/>
                    </a:lnTo>
                    <a:lnTo>
                      <a:pt x="91" y="51"/>
                    </a:lnTo>
                    <a:lnTo>
                      <a:pt x="45" y="10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29"/>
              <p:cNvSpPr>
                <a:spLocks noChangeArrowheads="1"/>
              </p:cNvSpPr>
              <p:nvPr/>
            </p:nvSpPr>
            <p:spPr bwMode="auto">
              <a:xfrm>
                <a:off x="4066" y="3135"/>
                <a:ext cx="205" cy="591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45" name="Freeform 30"/>
              <p:cNvSpPr>
                <a:spLocks/>
              </p:cNvSpPr>
              <p:nvPr/>
            </p:nvSpPr>
            <p:spPr bwMode="auto">
              <a:xfrm>
                <a:off x="4066" y="3128"/>
                <a:ext cx="213" cy="15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1278" y="51"/>
                    </a:moveTo>
                    <a:lnTo>
                      <a:pt x="1233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1233" y="102"/>
                    </a:lnTo>
                    <a:lnTo>
                      <a:pt x="1186" y="51"/>
                    </a:lnTo>
                    <a:lnTo>
                      <a:pt x="1278" y="51"/>
                    </a:lnTo>
                    <a:lnTo>
                      <a:pt x="1278" y="0"/>
                    </a:lnTo>
                    <a:lnTo>
                      <a:pt x="1233" y="0"/>
                    </a:lnTo>
                    <a:lnTo>
                      <a:pt x="1278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4264" y="3135"/>
                <a:ext cx="15" cy="598"/>
              </a:xfrm>
              <a:custGeom>
                <a:avLst/>
                <a:gdLst>
                  <a:gd name="T0" fmla="*/ 0 w 92"/>
                  <a:gd name="T1" fmla="*/ 0 h 4184"/>
                  <a:gd name="T2" fmla="*/ 0 w 92"/>
                  <a:gd name="T3" fmla="*/ 0 h 4184"/>
                  <a:gd name="T4" fmla="*/ 0 w 92"/>
                  <a:gd name="T5" fmla="*/ 0 h 4184"/>
                  <a:gd name="T6" fmla="*/ 0 w 92"/>
                  <a:gd name="T7" fmla="*/ 0 h 4184"/>
                  <a:gd name="T8" fmla="*/ 0 w 92"/>
                  <a:gd name="T9" fmla="*/ 0 h 4184"/>
                  <a:gd name="T10" fmla="*/ 0 w 92"/>
                  <a:gd name="T11" fmla="*/ 0 h 4184"/>
                  <a:gd name="T12" fmla="*/ 0 w 92"/>
                  <a:gd name="T13" fmla="*/ 0 h 4184"/>
                  <a:gd name="T14" fmla="*/ 0 w 92"/>
                  <a:gd name="T15" fmla="*/ 0 h 4184"/>
                  <a:gd name="T16" fmla="*/ 0 w 92"/>
                  <a:gd name="T17" fmla="*/ 0 h 4184"/>
                  <a:gd name="T18" fmla="*/ 0 w 92"/>
                  <a:gd name="T19" fmla="*/ 0 h 41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84"/>
                  <a:gd name="T32" fmla="*/ 92 w 92"/>
                  <a:gd name="T33" fmla="*/ 4184 h 41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84">
                    <a:moveTo>
                      <a:pt x="47" y="4184"/>
                    </a:moveTo>
                    <a:lnTo>
                      <a:pt x="92" y="4133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133"/>
                    </a:lnTo>
                    <a:lnTo>
                      <a:pt x="47" y="4082"/>
                    </a:lnTo>
                    <a:lnTo>
                      <a:pt x="47" y="4184"/>
                    </a:lnTo>
                    <a:lnTo>
                      <a:pt x="92" y="4184"/>
                    </a:lnTo>
                    <a:lnTo>
                      <a:pt x="92" y="4133"/>
                    </a:lnTo>
                    <a:lnTo>
                      <a:pt x="47" y="418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2"/>
              <p:cNvSpPr>
                <a:spLocks/>
              </p:cNvSpPr>
              <p:nvPr/>
            </p:nvSpPr>
            <p:spPr bwMode="auto">
              <a:xfrm>
                <a:off x="4058" y="3718"/>
                <a:ext cx="213" cy="15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0" y="51"/>
                    </a:moveTo>
                    <a:lnTo>
                      <a:pt x="45" y="102"/>
                    </a:lnTo>
                    <a:lnTo>
                      <a:pt x="1278" y="102"/>
                    </a:lnTo>
                    <a:lnTo>
                      <a:pt x="1278" y="0"/>
                    </a:lnTo>
                    <a:lnTo>
                      <a:pt x="45" y="0"/>
                    </a:lnTo>
                    <a:lnTo>
                      <a:pt x="91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5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33"/>
              <p:cNvSpPr>
                <a:spLocks/>
              </p:cNvSpPr>
              <p:nvPr/>
            </p:nvSpPr>
            <p:spPr bwMode="auto">
              <a:xfrm>
                <a:off x="4058" y="3128"/>
                <a:ext cx="15" cy="598"/>
              </a:xfrm>
              <a:custGeom>
                <a:avLst/>
                <a:gdLst>
                  <a:gd name="T0" fmla="*/ 0 w 91"/>
                  <a:gd name="T1" fmla="*/ 0 h 4184"/>
                  <a:gd name="T2" fmla="*/ 0 w 91"/>
                  <a:gd name="T3" fmla="*/ 0 h 4184"/>
                  <a:gd name="T4" fmla="*/ 0 w 91"/>
                  <a:gd name="T5" fmla="*/ 0 h 4184"/>
                  <a:gd name="T6" fmla="*/ 0 w 91"/>
                  <a:gd name="T7" fmla="*/ 0 h 4184"/>
                  <a:gd name="T8" fmla="*/ 0 w 91"/>
                  <a:gd name="T9" fmla="*/ 0 h 4184"/>
                  <a:gd name="T10" fmla="*/ 0 w 91"/>
                  <a:gd name="T11" fmla="*/ 0 h 4184"/>
                  <a:gd name="T12" fmla="*/ 0 w 91"/>
                  <a:gd name="T13" fmla="*/ 0 h 4184"/>
                  <a:gd name="T14" fmla="*/ 0 w 91"/>
                  <a:gd name="T15" fmla="*/ 0 h 4184"/>
                  <a:gd name="T16" fmla="*/ 0 w 91"/>
                  <a:gd name="T17" fmla="*/ 0 h 4184"/>
                  <a:gd name="T18" fmla="*/ 0 w 91"/>
                  <a:gd name="T19" fmla="*/ 0 h 41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4184"/>
                  <a:gd name="T32" fmla="*/ 91 w 91"/>
                  <a:gd name="T33" fmla="*/ 4184 h 41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4184">
                    <a:moveTo>
                      <a:pt x="45" y="0"/>
                    </a:moveTo>
                    <a:lnTo>
                      <a:pt x="0" y="51"/>
                    </a:lnTo>
                    <a:lnTo>
                      <a:pt x="0" y="4184"/>
                    </a:lnTo>
                    <a:lnTo>
                      <a:pt x="91" y="4184"/>
                    </a:lnTo>
                    <a:lnTo>
                      <a:pt x="91" y="51"/>
                    </a:lnTo>
                    <a:lnTo>
                      <a:pt x="45" y="10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4"/>
              <p:cNvSpPr>
                <a:spLocks noChangeArrowheads="1"/>
              </p:cNvSpPr>
              <p:nvPr/>
            </p:nvSpPr>
            <p:spPr bwMode="auto">
              <a:xfrm>
                <a:off x="4271" y="3332"/>
                <a:ext cx="206" cy="394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50" name="Freeform 35"/>
              <p:cNvSpPr>
                <a:spLocks/>
              </p:cNvSpPr>
              <p:nvPr/>
            </p:nvSpPr>
            <p:spPr bwMode="auto">
              <a:xfrm>
                <a:off x="4264" y="3325"/>
                <a:ext cx="213" cy="14"/>
              </a:xfrm>
              <a:custGeom>
                <a:avLst/>
                <a:gdLst>
                  <a:gd name="T0" fmla="*/ 0 w 1279"/>
                  <a:gd name="T1" fmla="*/ 0 h 102"/>
                  <a:gd name="T2" fmla="*/ 0 w 1279"/>
                  <a:gd name="T3" fmla="*/ 0 h 102"/>
                  <a:gd name="T4" fmla="*/ 0 w 1279"/>
                  <a:gd name="T5" fmla="*/ 0 h 102"/>
                  <a:gd name="T6" fmla="*/ 0 w 1279"/>
                  <a:gd name="T7" fmla="*/ 0 h 102"/>
                  <a:gd name="T8" fmla="*/ 0 w 1279"/>
                  <a:gd name="T9" fmla="*/ 0 h 102"/>
                  <a:gd name="T10" fmla="*/ 0 w 1279"/>
                  <a:gd name="T11" fmla="*/ 0 h 102"/>
                  <a:gd name="T12" fmla="*/ 0 w 1279"/>
                  <a:gd name="T13" fmla="*/ 0 h 102"/>
                  <a:gd name="T14" fmla="*/ 0 w 1279"/>
                  <a:gd name="T15" fmla="*/ 0 h 102"/>
                  <a:gd name="T16" fmla="*/ 0 w 1279"/>
                  <a:gd name="T17" fmla="*/ 0 h 102"/>
                  <a:gd name="T18" fmla="*/ 0 w 1279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9"/>
                  <a:gd name="T31" fmla="*/ 0 h 102"/>
                  <a:gd name="T32" fmla="*/ 1279 w 1279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9" h="102">
                    <a:moveTo>
                      <a:pt x="92" y="51"/>
                    </a:moveTo>
                    <a:lnTo>
                      <a:pt x="47" y="102"/>
                    </a:lnTo>
                    <a:lnTo>
                      <a:pt x="1279" y="102"/>
                    </a:lnTo>
                    <a:lnTo>
                      <a:pt x="1279" y="0"/>
                    </a:lnTo>
                    <a:lnTo>
                      <a:pt x="47" y="0"/>
                    </a:lnTo>
                    <a:lnTo>
                      <a:pt x="0" y="51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92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4264" y="3332"/>
                <a:ext cx="15" cy="401"/>
              </a:xfrm>
              <a:custGeom>
                <a:avLst/>
                <a:gdLst>
                  <a:gd name="T0" fmla="*/ 0 w 92"/>
                  <a:gd name="T1" fmla="*/ 0 h 2806"/>
                  <a:gd name="T2" fmla="*/ 0 w 92"/>
                  <a:gd name="T3" fmla="*/ 0 h 2806"/>
                  <a:gd name="T4" fmla="*/ 0 w 92"/>
                  <a:gd name="T5" fmla="*/ 0 h 2806"/>
                  <a:gd name="T6" fmla="*/ 0 w 92"/>
                  <a:gd name="T7" fmla="*/ 0 h 2806"/>
                  <a:gd name="T8" fmla="*/ 0 w 92"/>
                  <a:gd name="T9" fmla="*/ 0 h 2806"/>
                  <a:gd name="T10" fmla="*/ 0 w 92"/>
                  <a:gd name="T11" fmla="*/ 0 h 2806"/>
                  <a:gd name="T12" fmla="*/ 0 w 92"/>
                  <a:gd name="T13" fmla="*/ 0 h 2806"/>
                  <a:gd name="T14" fmla="*/ 0 w 92"/>
                  <a:gd name="T15" fmla="*/ 0 h 2806"/>
                  <a:gd name="T16" fmla="*/ 0 w 92"/>
                  <a:gd name="T17" fmla="*/ 0 h 2806"/>
                  <a:gd name="T18" fmla="*/ 0 w 92"/>
                  <a:gd name="T19" fmla="*/ 0 h 28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806"/>
                  <a:gd name="T32" fmla="*/ 92 w 92"/>
                  <a:gd name="T33" fmla="*/ 2806 h 28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806">
                    <a:moveTo>
                      <a:pt x="47" y="2704"/>
                    </a:moveTo>
                    <a:lnTo>
                      <a:pt x="92" y="2755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55"/>
                    </a:lnTo>
                    <a:lnTo>
                      <a:pt x="47" y="2806"/>
                    </a:lnTo>
                    <a:lnTo>
                      <a:pt x="0" y="2755"/>
                    </a:lnTo>
                    <a:lnTo>
                      <a:pt x="0" y="2806"/>
                    </a:lnTo>
                    <a:lnTo>
                      <a:pt x="47" y="2806"/>
                    </a:lnTo>
                    <a:lnTo>
                      <a:pt x="47" y="270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7"/>
              <p:cNvSpPr>
                <a:spLocks/>
              </p:cNvSpPr>
              <p:nvPr/>
            </p:nvSpPr>
            <p:spPr bwMode="auto">
              <a:xfrm>
                <a:off x="4271" y="3718"/>
                <a:ext cx="213" cy="15"/>
              </a:xfrm>
              <a:custGeom>
                <a:avLst/>
                <a:gdLst>
                  <a:gd name="T0" fmla="*/ 0 w 1277"/>
                  <a:gd name="T1" fmla="*/ 0 h 102"/>
                  <a:gd name="T2" fmla="*/ 0 w 1277"/>
                  <a:gd name="T3" fmla="*/ 0 h 102"/>
                  <a:gd name="T4" fmla="*/ 0 w 1277"/>
                  <a:gd name="T5" fmla="*/ 0 h 102"/>
                  <a:gd name="T6" fmla="*/ 0 w 1277"/>
                  <a:gd name="T7" fmla="*/ 0 h 102"/>
                  <a:gd name="T8" fmla="*/ 0 w 1277"/>
                  <a:gd name="T9" fmla="*/ 0 h 102"/>
                  <a:gd name="T10" fmla="*/ 0 w 1277"/>
                  <a:gd name="T11" fmla="*/ 0 h 102"/>
                  <a:gd name="T12" fmla="*/ 0 w 1277"/>
                  <a:gd name="T13" fmla="*/ 0 h 102"/>
                  <a:gd name="T14" fmla="*/ 0 w 1277"/>
                  <a:gd name="T15" fmla="*/ 0 h 102"/>
                  <a:gd name="T16" fmla="*/ 0 w 1277"/>
                  <a:gd name="T17" fmla="*/ 0 h 102"/>
                  <a:gd name="T18" fmla="*/ 0 w 127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7"/>
                  <a:gd name="T31" fmla="*/ 0 h 102"/>
                  <a:gd name="T32" fmla="*/ 1277 w 1277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7" h="102">
                    <a:moveTo>
                      <a:pt x="1186" y="51"/>
                    </a:moveTo>
                    <a:lnTo>
                      <a:pt x="1232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1232" y="102"/>
                    </a:lnTo>
                    <a:lnTo>
                      <a:pt x="1277" y="51"/>
                    </a:lnTo>
                    <a:lnTo>
                      <a:pt x="1232" y="102"/>
                    </a:lnTo>
                    <a:lnTo>
                      <a:pt x="1277" y="102"/>
                    </a:lnTo>
                    <a:lnTo>
                      <a:pt x="1277" y="51"/>
                    </a:lnTo>
                    <a:lnTo>
                      <a:pt x="1186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8"/>
              <p:cNvSpPr>
                <a:spLocks/>
              </p:cNvSpPr>
              <p:nvPr/>
            </p:nvSpPr>
            <p:spPr bwMode="auto">
              <a:xfrm>
                <a:off x="4469" y="3325"/>
                <a:ext cx="15" cy="401"/>
              </a:xfrm>
              <a:custGeom>
                <a:avLst/>
                <a:gdLst>
                  <a:gd name="T0" fmla="*/ 0 w 91"/>
                  <a:gd name="T1" fmla="*/ 0 h 2806"/>
                  <a:gd name="T2" fmla="*/ 0 w 91"/>
                  <a:gd name="T3" fmla="*/ 0 h 2806"/>
                  <a:gd name="T4" fmla="*/ 0 w 91"/>
                  <a:gd name="T5" fmla="*/ 0 h 2806"/>
                  <a:gd name="T6" fmla="*/ 0 w 91"/>
                  <a:gd name="T7" fmla="*/ 0 h 2806"/>
                  <a:gd name="T8" fmla="*/ 0 w 91"/>
                  <a:gd name="T9" fmla="*/ 0 h 2806"/>
                  <a:gd name="T10" fmla="*/ 0 w 91"/>
                  <a:gd name="T11" fmla="*/ 0 h 2806"/>
                  <a:gd name="T12" fmla="*/ 0 w 91"/>
                  <a:gd name="T13" fmla="*/ 0 h 2806"/>
                  <a:gd name="T14" fmla="*/ 0 w 91"/>
                  <a:gd name="T15" fmla="*/ 0 h 2806"/>
                  <a:gd name="T16" fmla="*/ 0 w 91"/>
                  <a:gd name="T17" fmla="*/ 0 h 2806"/>
                  <a:gd name="T18" fmla="*/ 0 w 91"/>
                  <a:gd name="T19" fmla="*/ 0 h 28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806"/>
                  <a:gd name="T32" fmla="*/ 91 w 91"/>
                  <a:gd name="T33" fmla="*/ 2806 h 28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806">
                    <a:moveTo>
                      <a:pt x="46" y="102"/>
                    </a:moveTo>
                    <a:lnTo>
                      <a:pt x="0" y="51"/>
                    </a:lnTo>
                    <a:lnTo>
                      <a:pt x="0" y="2806"/>
                    </a:lnTo>
                    <a:lnTo>
                      <a:pt x="91" y="2806"/>
                    </a:lnTo>
                    <a:lnTo>
                      <a:pt x="91" y="51"/>
                    </a:lnTo>
                    <a:lnTo>
                      <a:pt x="46" y="0"/>
                    </a:lnTo>
                    <a:lnTo>
                      <a:pt x="91" y="51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/>
              <p:cNvSpPr>
                <a:spLocks noChangeArrowheads="1"/>
              </p:cNvSpPr>
              <p:nvPr/>
            </p:nvSpPr>
            <p:spPr bwMode="auto">
              <a:xfrm>
                <a:off x="4477" y="3595"/>
                <a:ext cx="205" cy="131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55" name="Freeform 40"/>
              <p:cNvSpPr>
                <a:spLocks/>
              </p:cNvSpPr>
              <p:nvPr/>
            </p:nvSpPr>
            <p:spPr bwMode="auto">
              <a:xfrm>
                <a:off x="4477" y="3587"/>
                <a:ext cx="213" cy="15"/>
              </a:xfrm>
              <a:custGeom>
                <a:avLst/>
                <a:gdLst>
                  <a:gd name="T0" fmla="*/ 0 w 1278"/>
                  <a:gd name="T1" fmla="*/ 0 h 101"/>
                  <a:gd name="T2" fmla="*/ 0 w 1278"/>
                  <a:gd name="T3" fmla="*/ 0 h 101"/>
                  <a:gd name="T4" fmla="*/ 0 w 1278"/>
                  <a:gd name="T5" fmla="*/ 0 h 101"/>
                  <a:gd name="T6" fmla="*/ 0 w 1278"/>
                  <a:gd name="T7" fmla="*/ 0 h 101"/>
                  <a:gd name="T8" fmla="*/ 0 w 1278"/>
                  <a:gd name="T9" fmla="*/ 0 h 101"/>
                  <a:gd name="T10" fmla="*/ 0 w 1278"/>
                  <a:gd name="T11" fmla="*/ 0 h 101"/>
                  <a:gd name="T12" fmla="*/ 0 w 1278"/>
                  <a:gd name="T13" fmla="*/ 0 h 101"/>
                  <a:gd name="T14" fmla="*/ 0 w 1278"/>
                  <a:gd name="T15" fmla="*/ 0 h 101"/>
                  <a:gd name="T16" fmla="*/ 0 w 1278"/>
                  <a:gd name="T17" fmla="*/ 0 h 101"/>
                  <a:gd name="T18" fmla="*/ 0 w 1278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1"/>
                  <a:gd name="T32" fmla="*/ 1278 w 1278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1">
                    <a:moveTo>
                      <a:pt x="1278" y="51"/>
                    </a:moveTo>
                    <a:lnTo>
                      <a:pt x="1232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1232" y="101"/>
                    </a:lnTo>
                    <a:lnTo>
                      <a:pt x="1187" y="51"/>
                    </a:lnTo>
                    <a:lnTo>
                      <a:pt x="1278" y="51"/>
                    </a:lnTo>
                    <a:lnTo>
                      <a:pt x="1278" y="0"/>
                    </a:lnTo>
                    <a:lnTo>
                      <a:pt x="1232" y="0"/>
                    </a:lnTo>
                    <a:lnTo>
                      <a:pt x="1278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41"/>
              <p:cNvSpPr>
                <a:spLocks/>
              </p:cNvSpPr>
              <p:nvPr/>
            </p:nvSpPr>
            <p:spPr bwMode="auto">
              <a:xfrm>
                <a:off x="4674" y="3595"/>
                <a:ext cx="16" cy="138"/>
              </a:xfrm>
              <a:custGeom>
                <a:avLst/>
                <a:gdLst>
                  <a:gd name="T0" fmla="*/ 0 w 91"/>
                  <a:gd name="T1" fmla="*/ 0 h 969"/>
                  <a:gd name="T2" fmla="*/ 0 w 91"/>
                  <a:gd name="T3" fmla="*/ 0 h 969"/>
                  <a:gd name="T4" fmla="*/ 0 w 91"/>
                  <a:gd name="T5" fmla="*/ 0 h 969"/>
                  <a:gd name="T6" fmla="*/ 0 w 91"/>
                  <a:gd name="T7" fmla="*/ 0 h 969"/>
                  <a:gd name="T8" fmla="*/ 0 w 91"/>
                  <a:gd name="T9" fmla="*/ 0 h 969"/>
                  <a:gd name="T10" fmla="*/ 0 w 91"/>
                  <a:gd name="T11" fmla="*/ 0 h 969"/>
                  <a:gd name="T12" fmla="*/ 0 w 91"/>
                  <a:gd name="T13" fmla="*/ 0 h 969"/>
                  <a:gd name="T14" fmla="*/ 0 w 91"/>
                  <a:gd name="T15" fmla="*/ 0 h 969"/>
                  <a:gd name="T16" fmla="*/ 0 w 91"/>
                  <a:gd name="T17" fmla="*/ 0 h 969"/>
                  <a:gd name="T18" fmla="*/ 0 w 91"/>
                  <a:gd name="T19" fmla="*/ 0 h 9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69"/>
                  <a:gd name="T32" fmla="*/ 91 w 91"/>
                  <a:gd name="T33" fmla="*/ 969 h 9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69">
                    <a:moveTo>
                      <a:pt x="45" y="969"/>
                    </a:moveTo>
                    <a:lnTo>
                      <a:pt x="91" y="918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18"/>
                    </a:lnTo>
                    <a:lnTo>
                      <a:pt x="45" y="867"/>
                    </a:lnTo>
                    <a:lnTo>
                      <a:pt x="45" y="969"/>
                    </a:lnTo>
                    <a:lnTo>
                      <a:pt x="91" y="969"/>
                    </a:lnTo>
                    <a:lnTo>
                      <a:pt x="91" y="918"/>
                    </a:lnTo>
                    <a:lnTo>
                      <a:pt x="45" y="969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42"/>
              <p:cNvSpPr>
                <a:spLocks/>
              </p:cNvSpPr>
              <p:nvPr/>
            </p:nvSpPr>
            <p:spPr bwMode="auto">
              <a:xfrm>
                <a:off x="4469" y="3718"/>
                <a:ext cx="213" cy="15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0" y="51"/>
                    </a:moveTo>
                    <a:lnTo>
                      <a:pt x="46" y="102"/>
                    </a:lnTo>
                    <a:lnTo>
                      <a:pt x="1278" y="102"/>
                    </a:lnTo>
                    <a:lnTo>
                      <a:pt x="1278" y="0"/>
                    </a:lnTo>
                    <a:lnTo>
                      <a:pt x="46" y="0"/>
                    </a:lnTo>
                    <a:lnTo>
                      <a:pt x="91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6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43"/>
              <p:cNvSpPr>
                <a:spLocks/>
              </p:cNvSpPr>
              <p:nvPr/>
            </p:nvSpPr>
            <p:spPr bwMode="auto">
              <a:xfrm>
                <a:off x="4469" y="3587"/>
                <a:ext cx="15" cy="139"/>
              </a:xfrm>
              <a:custGeom>
                <a:avLst/>
                <a:gdLst>
                  <a:gd name="T0" fmla="*/ 0 w 91"/>
                  <a:gd name="T1" fmla="*/ 0 h 969"/>
                  <a:gd name="T2" fmla="*/ 0 w 91"/>
                  <a:gd name="T3" fmla="*/ 0 h 969"/>
                  <a:gd name="T4" fmla="*/ 0 w 91"/>
                  <a:gd name="T5" fmla="*/ 0 h 969"/>
                  <a:gd name="T6" fmla="*/ 0 w 91"/>
                  <a:gd name="T7" fmla="*/ 0 h 969"/>
                  <a:gd name="T8" fmla="*/ 0 w 91"/>
                  <a:gd name="T9" fmla="*/ 0 h 969"/>
                  <a:gd name="T10" fmla="*/ 0 w 91"/>
                  <a:gd name="T11" fmla="*/ 0 h 969"/>
                  <a:gd name="T12" fmla="*/ 0 w 91"/>
                  <a:gd name="T13" fmla="*/ 0 h 969"/>
                  <a:gd name="T14" fmla="*/ 0 w 91"/>
                  <a:gd name="T15" fmla="*/ 0 h 969"/>
                  <a:gd name="T16" fmla="*/ 0 w 91"/>
                  <a:gd name="T17" fmla="*/ 0 h 969"/>
                  <a:gd name="T18" fmla="*/ 0 w 91"/>
                  <a:gd name="T19" fmla="*/ 0 h 9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69"/>
                  <a:gd name="T32" fmla="*/ 91 w 91"/>
                  <a:gd name="T33" fmla="*/ 969 h 9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69">
                    <a:moveTo>
                      <a:pt x="46" y="0"/>
                    </a:moveTo>
                    <a:lnTo>
                      <a:pt x="0" y="51"/>
                    </a:lnTo>
                    <a:lnTo>
                      <a:pt x="0" y="969"/>
                    </a:lnTo>
                    <a:lnTo>
                      <a:pt x="91" y="969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/>
              <p:cNvSpPr>
                <a:spLocks noChangeArrowheads="1"/>
              </p:cNvSpPr>
              <p:nvPr/>
            </p:nvSpPr>
            <p:spPr bwMode="auto">
              <a:xfrm>
                <a:off x="4682" y="3529"/>
                <a:ext cx="206" cy="197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60" name="Freeform 45"/>
              <p:cNvSpPr>
                <a:spLocks/>
              </p:cNvSpPr>
              <p:nvPr/>
            </p:nvSpPr>
            <p:spPr bwMode="auto">
              <a:xfrm>
                <a:off x="4682" y="3522"/>
                <a:ext cx="213" cy="14"/>
              </a:xfrm>
              <a:custGeom>
                <a:avLst/>
                <a:gdLst>
                  <a:gd name="T0" fmla="*/ 0 w 1279"/>
                  <a:gd name="T1" fmla="*/ 0 h 102"/>
                  <a:gd name="T2" fmla="*/ 0 w 1279"/>
                  <a:gd name="T3" fmla="*/ 0 h 102"/>
                  <a:gd name="T4" fmla="*/ 0 w 1279"/>
                  <a:gd name="T5" fmla="*/ 0 h 102"/>
                  <a:gd name="T6" fmla="*/ 0 w 1279"/>
                  <a:gd name="T7" fmla="*/ 0 h 102"/>
                  <a:gd name="T8" fmla="*/ 0 w 1279"/>
                  <a:gd name="T9" fmla="*/ 0 h 102"/>
                  <a:gd name="T10" fmla="*/ 0 w 1279"/>
                  <a:gd name="T11" fmla="*/ 0 h 102"/>
                  <a:gd name="T12" fmla="*/ 0 w 1279"/>
                  <a:gd name="T13" fmla="*/ 0 h 102"/>
                  <a:gd name="T14" fmla="*/ 0 w 1279"/>
                  <a:gd name="T15" fmla="*/ 0 h 102"/>
                  <a:gd name="T16" fmla="*/ 0 w 1279"/>
                  <a:gd name="T17" fmla="*/ 0 h 102"/>
                  <a:gd name="T18" fmla="*/ 0 w 1279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9"/>
                  <a:gd name="T31" fmla="*/ 0 h 102"/>
                  <a:gd name="T32" fmla="*/ 1279 w 1279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9" h="102">
                    <a:moveTo>
                      <a:pt x="1279" y="51"/>
                    </a:moveTo>
                    <a:lnTo>
                      <a:pt x="1233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1233" y="102"/>
                    </a:lnTo>
                    <a:lnTo>
                      <a:pt x="1188" y="51"/>
                    </a:lnTo>
                    <a:lnTo>
                      <a:pt x="1279" y="51"/>
                    </a:lnTo>
                    <a:lnTo>
                      <a:pt x="1279" y="0"/>
                    </a:lnTo>
                    <a:lnTo>
                      <a:pt x="1233" y="0"/>
                    </a:lnTo>
                    <a:lnTo>
                      <a:pt x="1279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46"/>
              <p:cNvSpPr>
                <a:spLocks/>
              </p:cNvSpPr>
              <p:nvPr/>
            </p:nvSpPr>
            <p:spPr bwMode="auto">
              <a:xfrm>
                <a:off x="4880" y="3529"/>
                <a:ext cx="15" cy="204"/>
              </a:xfrm>
              <a:custGeom>
                <a:avLst/>
                <a:gdLst>
                  <a:gd name="T0" fmla="*/ 0 w 91"/>
                  <a:gd name="T1" fmla="*/ 0 h 1429"/>
                  <a:gd name="T2" fmla="*/ 0 w 91"/>
                  <a:gd name="T3" fmla="*/ 0 h 1429"/>
                  <a:gd name="T4" fmla="*/ 0 w 91"/>
                  <a:gd name="T5" fmla="*/ 0 h 1429"/>
                  <a:gd name="T6" fmla="*/ 0 w 91"/>
                  <a:gd name="T7" fmla="*/ 0 h 1429"/>
                  <a:gd name="T8" fmla="*/ 0 w 91"/>
                  <a:gd name="T9" fmla="*/ 0 h 1429"/>
                  <a:gd name="T10" fmla="*/ 0 w 91"/>
                  <a:gd name="T11" fmla="*/ 0 h 1429"/>
                  <a:gd name="T12" fmla="*/ 0 w 91"/>
                  <a:gd name="T13" fmla="*/ 0 h 1429"/>
                  <a:gd name="T14" fmla="*/ 0 w 91"/>
                  <a:gd name="T15" fmla="*/ 0 h 1429"/>
                  <a:gd name="T16" fmla="*/ 0 w 91"/>
                  <a:gd name="T17" fmla="*/ 0 h 1429"/>
                  <a:gd name="T18" fmla="*/ 0 w 91"/>
                  <a:gd name="T19" fmla="*/ 0 h 14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29"/>
                  <a:gd name="T32" fmla="*/ 91 w 91"/>
                  <a:gd name="T33" fmla="*/ 1429 h 14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29">
                    <a:moveTo>
                      <a:pt x="45" y="1429"/>
                    </a:moveTo>
                    <a:lnTo>
                      <a:pt x="91" y="1378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78"/>
                    </a:lnTo>
                    <a:lnTo>
                      <a:pt x="45" y="1327"/>
                    </a:lnTo>
                    <a:lnTo>
                      <a:pt x="45" y="1429"/>
                    </a:lnTo>
                    <a:lnTo>
                      <a:pt x="91" y="1429"/>
                    </a:lnTo>
                    <a:lnTo>
                      <a:pt x="91" y="1378"/>
                    </a:lnTo>
                    <a:lnTo>
                      <a:pt x="45" y="1429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47"/>
              <p:cNvSpPr>
                <a:spLocks/>
              </p:cNvSpPr>
              <p:nvPr/>
            </p:nvSpPr>
            <p:spPr bwMode="auto">
              <a:xfrm>
                <a:off x="4674" y="3718"/>
                <a:ext cx="214" cy="15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0" y="51"/>
                    </a:moveTo>
                    <a:lnTo>
                      <a:pt x="45" y="102"/>
                    </a:lnTo>
                    <a:lnTo>
                      <a:pt x="1278" y="102"/>
                    </a:lnTo>
                    <a:lnTo>
                      <a:pt x="1278" y="0"/>
                    </a:lnTo>
                    <a:lnTo>
                      <a:pt x="45" y="0"/>
                    </a:lnTo>
                    <a:lnTo>
                      <a:pt x="91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5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8"/>
              <p:cNvSpPr>
                <a:spLocks/>
              </p:cNvSpPr>
              <p:nvPr/>
            </p:nvSpPr>
            <p:spPr bwMode="auto">
              <a:xfrm>
                <a:off x="4674" y="3522"/>
                <a:ext cx="16" cy="204"/>
              </a:xfrm>
              <a:custGeom>
                <a:avLst/>
                <a:gdLst>
                  <a:gd name="T0" fmla="*/ 0 w 91"/>
                  <a:gd name="T1" fmla="*/ 0 h 1429"/>
                  <a:gd name="T2" fmla="*/ 0 w 91"/>
                  <a:gd name="T3" fmla="*/ 0 h 1429"/>
                  <a:gd name="T4" fmla="*/ 0 w 91"/>
                  <a:gd name="T5" fmla="*/ 0 h 1429"/>
                  <a:gd name="T6" fmla="*/ 0 w 91"/>
                  <a:gd name="T7" fmla="*/ 0 h 1429"/>
                  <a:gd name="T8" fmla="*/ 0 w 91"/>
                  <a:gd name="T9" fmla="*/ 0 h 1429"/>
                  <a:gd name="T10" fmla="*/ 0 w 91"/>
                  <a:gd name="T11" fmla="*/ 0 h 1429"/>
                  <a:gd name="T12" fmla="*/ 0 w 91"/>
                  <a:gd name="T13" fmla="*/ 0 h 1429"/>
                  <a:gd name="T14" fmla="*/ 0 w 91"/>
                  <a:gd name="T15" fmla="*/ 0 h 1429"/>
                  <a:gd name="T16" fmla="*/ 0 w 91"/>
                  <a:gd name="T17" fmla="*/ 0 h 1429"/>
                  <a:gd name="T18" fmla="*/ 0 w 91"/>
                  <a:gd name="T19" fmla="*/ 0 h 14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29"/>
                  <a:gd name="T32" fmla="*/ 91 w 91"/>
                  <a:gd name="T33" fmla="*/ 1429 h 14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29">
                    <a:moveTo>
                      <a:pt x="45" y="0"/>
                    </a:moveTo>
                    <a:lnTo>
                      <a:pt x="0" y="51"/>
                    </a:lnTo>
                    <a:lnTo>
                      <a:pt x="0" y="1429"/>
                    </a:lnTo>
                    <a:lnTo>
                      <a:pt x="91" y="1429"/>
                    </a:lnTo>
                    <a:lnTo>
                      <a:pt x="91" y="51"/>
                    </a:lnTo>
                    <a:lnTo>
                      <a:pt x="45" y="10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/>
              <p:cNvSpPr>
                <a:spLocks noChangeArrowheads="1"/>
              </p:cNvSpPr>
              <p:nvPr/>
            </p:nvSpPr>
            <p:spPr bwMode="auto">
              <a:xfrm>
                <a:off x="4888" y="3660"/>
                <a:ext cx="205" cy="66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880" y="3653"/>
                <a:ext cx="213" cy="14"/>
              </a:xfrm>
              <a:custGeom>
                <a:avLst/>
                <a:gdLst>
                  <a:gd name="T0" fmla="*/ 0 w 1278"/>
                  <a:gd name="T1" fmla="*/ 0 h 102"/>
                  <a:gd name="T2" fmla="*/ 0 w 1278"/>
                  <a:gd name="T3" fmla="*/ 0 h 102"/>
                  <a:gd name="T4" fmla="*/ 0 w 1278"/>
                  <a:gd name="T5" fmla="*/ 0 h 102"/>
                  <a:gd name="T6" fmla="*/ 0 w 1278"/>
                  <a:gd name="T7" fmla="*/ 0 h 102"/>
                  <a:gd name="T8" fmla="*/ 0 w 1278"/>
                  <a:gd name="T9" fmla="*/ 0 h 102"/>
                  <a:gd name="T10" fmla="*/ 0 w 1278"/>
                  <a:gd name="T11" fmla="*/ 0 h 102"/>
                  <a:gd name="T12" fmla="*/ 0 w 1278"/>
                  <a:gd name="T13" fmla="*/ 0 h 102"/>
                  <a:gd name="T14" fmla="*/ 0 w 1278"/>
                  <a:gd name="T15" fmla="*/ 0 h 102"/>
                  <a:gd name="T16" fmla="*/ 0 w 1278"/>
                  <a:gd name="T17" fmla="*/ 0 h 102"/>
                  <a:gd name="T18" fmla="*/ 0 w 1278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2"/>
                  <a:gd name="T32" fmla="*/ 1278 w 1278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2">
                    <a:moveTo>
                      <a:pt x="91" y="51"/>
                    </a:moveTo>
                    <a:lnTo>
                      <a:pt x="45" y="102"/>
                    </a:lnTo>
                    <a:lnTo>
                      <a:pt x="1278" y="102"/>
                    </a:lnTo>
                    <a:lnTo>
                      <a:pt x="1278" y="0"/>
                    </a:lnTo>
                    <a:lnTo>
                      <a:pt x="45" y="0"/>
                    </a:lnTo>
                    <a:lnTo>
                      <a:pt x="0" y="51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9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880" y="3660"/>
                <a:ext cx="15" cy="73"/>
              </a:xfrm>
              <a:custGeom>
                <a:avLst/>
                <a:gdLst>
                  <a:gd name="T0" fmla="*/ 0 w 91"/>
                  <a:gd name="T1" fmla="*/ 0 h 510"/>
                  <a:gd name="T2" fmla="*/ 0 w 91"/>
                  <a:gd name="T3" fmla="*/ 0 h 510"/>
                  <a:gd name="T4" fmla="*/ 0 w 91"/>
                  <a:gd name="T5" fmla="*/ 0 h 510"/>
                  <a:gd name="T6" fmla="*/ 0 w 91"/>
                  <a:gd name="T7" fmla="*/ 0 h 510"/>
                  <a:gd name="T8" fmla="*/ 0 w 91"/>
                  <a:gd name="T9" fmla="*/ 0 h 510"/>
                  <a:gd name="T10" fmla="*/ 0 w 91"/>
                  <a:gd name="T11" fmla="*/ 0 h 510"/>
                  <a:gd name="T12" fmla="*/ 0 w 91"/>
                  <a:gd name="T13" fmla="*/ 0 h 510"/>
                  <a:gd name="T14" fmla="*/ 0 w 91"/>
                  <a:gd name="T15" fmla="*/ 0 h 510"/>
                  <a:gd name="T16" fmla="*/ 0 w 91"/>
                  <a:gd name="T17" fmla="*/ 0 h 510"/>
                  <a:gd name="T18" fmla="*/ 0 w 91"/>
                  <a:gd name="T19" fmla="*/ 0 h 5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10"/>
                  <a:gd name="T32" fmla="*/ 91 w 91"/>
                  <a:gd name="T33" fmla="*/ 510 h 5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10">
                    <a:moveTo>
                      <a:pt x="45" y="408"/>
                    </a:moveTo>
                    <a:lnTo>
                      <a:pt x="91" y="459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9"/>
                    </a:lnTo>
                    <a:lnTo>
                      <a:pt x="45" y="510"/>
                    </a:lnTo>
                    <a:lnTo>
                      <a:pt x="0" y="459"/>
                    </a:lnTo>
                    <a:lnTo>
                      <a:pt x="0" y="510"/>
                    </a:lnTo>
                    <a:lnTo>
                      <a:pt x="45" y="510"/>
                    </a:lnTo>
                    <a:lnTo>
                      <a:pt x="45" y="408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888" y="3718"/>
                <a:ext cx="213" cy="15"/>
              </a:xfrm>
              <a:custGeom>
                <a:avLst/>
                <a:gdLst>
                  <a:gd name="T0" fmla="*/ 0 w 1279"/>
                  <a:gd name="T1" fmla="*/ 0 h 102"/>
                  <a:gd name="T2" fmla="*/ 0 w 1279"/>
                  <a:gd name="T3" fmla="*/ 0 h 102"/>
                  <a:gd name="T4" fmla="*/ 0 w 1279"/>
                  <a:gd name="T5" fmla="*/ 0 h 102"/>
                  <a:gd name="T6" fmla="*/ 0 w 1279"/>
                  <a:gd name="T7" fmla="*/ 0 h 102"/>
                  <a:gd name="T8" fmla="*/ 0 w 1279"/>
                  <a:gd name="T9" fmla="*/ 0 h 102"/>
                  <a:gd name="T10" fmla="*/ 0 w 1279"/>
                  <a:gd name="T11" fmla="*/ 0 h 102"/>
                  <a:gd name="T12" fmla="*/ 0 w 1279"/>
                  <a:gd name="T13" fmla="*/ 0 h 102"/>
                  <a:gd name="T14" fmla="*/ 0 w 1279"/>
                  <a:gd name="T15" fmla="*/ 0 h 102"/>
                  <a:gd name="T16" fmla="*/ 0 w 1279"/>
                  <a:gd name="T17" fmla="*/ 0 h 102"/>
                  <a:gd name="T18" fmla="*/ 0 w 1279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9"/>
                  <a:gd name="T31" fmla="*/ 0 h 102"/>
                  <a:gd name="T32" fmla="*/ 1279 w 1279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9" h="102">
                    <a:moveTo>
                      <a:pt x="1187" y="51"/>
                    </a:moveTo>
                    <a:lnTo>
                      <a:pt x="1233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1233" y="102"/>
                    </a:lnTo>
                    <a:lnTo>
                      <a:pt x="1279" y="51"/>
                    </a:lnTo>
                    <a:lnTo>
                      <a:pt x="1233" y="102"/>
                    </a:lnTo>
                    <a:lnTo>
                      <a:pt x="1279" y="102"/>
                    </a:lnTo>
                    <a:lnTo>
                      <a:pt x="1279" y="51"/>
                    </a:lnTo>
                    <a:lnTo>
                      <a:pt x="1187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auto">
              <a:xfrm>
                <a:off x="5085" y="3653"/>
                <a:ext cx="16" cy="73"/>
              </a:xfrm>
              <a:custGeom>
                <a:avLst/>
                <a:gdLst>
                  <a:gd name="T0" fmla="*/ 0 w 92"/>
                  <a:gd name="T1" fmla="*/ 0 h 510"/>
                  <a:gd name="T2" fmla="*/ 0 w 92"/>
                  <a:gd name="T3" fmla="*/ 0 h 510"/>
                  <a:gd name="T4" fmla="*/ 0 w 92"/>
                  <a:gd name="T5" fmla="*/ 0 h 510"/>
                  <a:gd name="T6" fmla="*/ 0 w 92"/>
                  <a:gd name="T7" fmla="*/ 0 h 510"/>
                  <a:gd name="T8" fmla="*/ 0 w 92"/>
                  <a:gd name="T9" fmla="*/ 0 h 510"/>
                  <a:gd name="T10" fmla="*/ 0 w 92"/>
                  <a:gd name="T11" fmla="*/ 0 h 510"/>
                  <a:gd name="T12" fmla="*/ 0 w 92"/>
                  <a:gd name="T13" fmla="*/ 0 h 510"/>
                  <a:gd name="T14" fmla="*/ 0 w 92"/>
                  <a:gd name="T15" fmla="*/ 0 h 510"/>
                  <a:gd name="T16" fmla="*/ 0 w 92"/>
                  <a:gd name="T17" fmla="*/ 0 h 510"/>
                  <a:gd name="T18" fmla="*/ 0 w 92"/>
                  <a:gd name="T19" fmla="*/ 0 h 5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510"/>
                  <a:gd name="T32" fmla="*/ 92 w 92"/>
                  <a:gd name="T33" fmla="*/ 510 h 5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510">
                    <a:moveTo>
                      <a:pt x="46" y="102"/>
                    </a:moveTo>
                    <a:lnTo>
                      <a:pt x="0" y="51"/>
                    </a:lnTo>
                    <a:lnTo>
                      <a:pt x="0" y="510"/>
                    </a:lnTo>
                    <a:lnTo>
                      <a:pt x="92" y="510"/>
                    </a:lnTo>
                    <a:lnTo>
                      <a:pt x="92" y="51"/>
                    </a:lnTo>
                    <a:lnTo>
                      <a:pt x="46" y="0"/>
                    </a:lnTo>
                    <a:lnTo>
                      <a:pt x="92" y="51"/>
                    </a:lnTo>
                    <a:lnTo>
                      <a:pt x="92" y="0"/>
                    </a:lnTo>
                    <a:lnTo>
                      <a:pt x="46" y="0"/>
                    </a:lnTo>
                    <a:lnTo>
                      <a:pt x="46" y="1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/>
              <p:cNvSpPr>
                <a:spLocks noChangeArrowheads="1"/>
              </p:cNvSpPr>
              <p:nvPr/>
            </p:nvSpPr>
            <p:spPr bwMode="auto">
              <a:xfrm>
                <a:off x="5093" y="3595"/>
                <a:ext cx="205" cy="131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70" name="Freeform 55"/>
              <p:cNvSpPr>
                <a:spLocks/>
              </p:cNvSpPr>
              <p:nvPr/>
            </p:nvSpPr>
            <p:spPr bwMode="auto">
              <a:xfrm>
                <a:off x="5093" y="3587"/>
                <a:ext cx="213" cy="15"/>
              </a:xfrm>
              <a:custGeom>
                <a:avLst/>
                <a:gdLst>
                  <a:gd name="T0" fmla="*/ 0 w 1278"/>
                  <a:gd name="T1" fmla="*/ 0 h 101"/>
                  <a:gd name="T2" fmla="*/ 0 w 1278"/>
                  <a:gd name="T3" fmla="*/ 0 h 101"/>
                  <a:gd name="T4" fmla="*/ 0 w 1278"/>
                  <a:gd name="T5" fmla="*/ 0 h 101"/>
                  <a:gd name="T6" fmla="*/ 0 w 1278"/>
                  <a:gd name="T7" fmla="*/ 0 h 101"/>
                  <a:gd name="T8" fmla="*/ 0 w 1278"/>
                  <a:gd name="T9" fmla="*/ 0 h 101"/>
                  <a:gd name="T10" fmla="*/ 0 w 1278"/>
                  <a:gd name="T11" fmla="*/ 0 h 101"/>
                  <a:gd name="T12" fmla="*/ 0 w 1278"/>
                  <a:gd name="T13" fmla="*/ 0 h 101"/>
                  <a:gd name="T14" fmla="*/ 0 w 1278"/>
                  <a:gd name="T15" fmla="*/ 0 h 101"/>
                  <a:gd name="T16" fmla="*/ 0 w 1278"/>
                  <a:gd name="T17" fmla="*/ 0 h 101"/>
                  <a:gd name="T18" fmla="*/ 0 w 1278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8"/>
                  <a:gd name="T31" fmla="*/ 0 h 101"/>
                  <a:gd name="T32" fmla="*/ 1278 w 1278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8" h="101">
                    <a:moveTo>
                      <a:pt x="1278" y="51"/>
                    </a:moveTo>
                    <a:lnTo>
                      <a:pt x="1233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1233" y="101"/>
                    </a:lnTo>
                    <a:lnTo>
                      <a:pt x="1186" y="51"/>
                    </a:lnTo>
                    <a:lnTo>
                      <a:pt x="1278" y="51"/>
                    </a:lnTo>
                    <a:lnTo>
                      <a:pt x="1278" y="0"/>
                    </a:lnTo>
                    <a:lnTo>
                      <a:pt x="1233" y="0"/>
                    </a:lnTo>
                    <a:lnTo>
                      <a:pt x="1278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56"/>
              <p:cNvSpPr>
                <a:spLocks/>
              </p:cNvSpPr>
              <p:nvPr/>
            </p:nvSpPr>
            <p:spPr bwMode="auto">
              <a:xfrm>
                <a:off x="5291" y="3595"/>
                <a:ext cx="15" cy="138"/>
              </a:xfrm>
              <a:custGeom>
                <a:avLst/>
                <a:gdLst>
                  <a:gd name="T0" fmla="*/ 0 w 92"/>
                  <a:gd name="T1" fmla="*/ 0 h 969"/>
                  <a:gd name="T2" fmla="*/ 0 w 92"/>
                  <a:gd name="T3" fmla="*/ 0 h 969"/>
                  <a:gd name="T4" fmla="*/ 0 w 92"/>
                  <a:gd name="T5" fmla="*/ 0 h 969"/>
                  <a:gd name="T6" fmla="*/ 0 w 92"/>
                  <a:gd name="T7" fmla="*/ 0 h 969"/>
                  <a:gd name="T8" fmla="*/ 0 w 92"/>
                  <a:gd name="T9" fmla="*/ 0 h 969"/>
                  <a:gd name="T10" fmla="*/ 0 w 92"/>
                  <a:gd name="T11" fmla="*/ 0 h 969"/>
                  <a:gd name="T12" fmla="*/ 0 w 92"/>
                  <a:gd name="T13" fmla="*/ 0 h 969"/>
                  <a:gd name="T14" fmla="*/ 0 w 92"/>
                  <a:gd name="T15" fmla="*/ 0 h 969"/>
                  <a:gd name="T16" fmla="*/ 0 w 92"/>
                  <a:gd name="T17" fmla="*/ 0 h 969"/>
                  <a:gd name="T18" fmla="*/ 0 w 92"/>
                  <a:gd name="T19" fmla="*/ 0 h 9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969"/>
                  <a:gd name="T32" fmla="*/ 92 w 92"/>
                  <a:gd name="T33" fmla="*/ 969 h 9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969">
                    <a:moveTo>
                      <a:pt x="47" y="969"/>
                    </a:moveTo>
                    <a:lnTo>
                      <a:pt x="92" y="918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918"/>
                    </a:lnTo>
                    <a:lnTo>
                      <a:pt x="47" y="867"/>
                    </a:lnTo>
                    <a:lnTo>
                      <a:pt x="47" y="969"/>
                    </a:lnTo>
                    <a:lnTo>
                      <a:pt x="92" y="969"/>
                    </a:lnTo>
                    <a:lnTo>
                      <a:pt x="92" y="918"/>
                    </a:lnTo>
                    <a:lnTo>
                      <a:pt x="47" y="969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57"/>
              <p:cNvSpPr>
                <a:spLocks/>
              </p:cNvSpPr>
              <p:nvPr/>
            </p:nvSpPr>
            <p:spPr bwMode="auto">
              <a:xfrm>
                <a:off x="5085" y="3718"/>
                <a:ext cx="213" cy="15"/>
              </a:xfrm>
              <a:custGeom>
                <a:avLst/>
                <a:gdLst>
                  <a:gd name="T0" fmla="*/ 0 w 1279"/>
                  <a:gd name="T1" fmla="*/ 0 h 102"/>
                  <a:gd name="T2" fmla="*/ 0 w 1279"/>
                  <a:gd name="T3" fmla="*/ 0 h 102"/>
                  <a:gd name="T4" fmla="*/ 0 w 1279"/>
                  <a:gd name="T5" fmla="*/ 0 h 102"/>
                  <a:gd name="T6" fmla="*/ 0 w 1279"/>
                  <a:gd name="T7" fmla="*/ 0 h 102"/>
                  <a:gd name="T8" fmla="*/ 0 w 1279"/>
                  <a:gd name="T9" fmla="*/ 0 h 102"/>
                  <a:gd name="T10" fmla="*/ 0 w 1279"/>
                  <a:gd name="T11" fmla="*/ 0 h 102"/>
                  <a:gd name="T12" fmla="*/ 0 w 1279"/>
                  <a:gd name="T13" fmla="*/ 0 h 102"/>
                  <a:gd name="T14" fmla="*/ 0 w 1279"/>
                  <a:gd name="T15" fmla="*/ 0 h 102"/>
                  <a:gd name="T16" fmla="*/ 0 w 1279"/>
                  <a:gd name="T17" fmla="*/ 0 h 102"/>
                  <a:gd name="T18" fmla="*/ 0 w 1279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9"/>
                  <a:gd name="T31" fmla="*/ 0 h 102"/>
                  <a:gd name="T32" fmla="*/ 1279 w 1279"/>
                  <a:gd name="T33" fmla="*/ 102 h 1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9" h="102">
                    <a:moveTo>
                      <a:pt x="0" y="51"/>
                    </a:moveTo>
                    <a:lnTo>
                      <a:pt x="46" y="102"/>
                    </a:lnTo>
                    <a:lnTo>
                      <a:pt x="1279" y="102"/>
                    </a:lnTo>
                    <a:lnTo>
                      <a:pt x="1279" y="0"/>
                    </a:lnTo>
                    <a:lnTo>
                      <a:pt x="46" y="0"/>
                    </a:lnTo>
                    <a:lnTo>
                      <a:pt x="92" y="51"/>
                    </a:lnTo>
                    <a:lnTo>
                      <a:pt x="0" y="51"/>
                    </a:lnTo>
                    <a:lnTo>
                      <a:pt x="0" y="102"/>
                    </a:lnTo>
                    <a:lnTo>
                      <a:pt x="46" y="102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58"/>
              <p:cNvSpPr>
                <a:spLocks/>
              </p:cNvSpPr>
              <p:nvPr/>
            </p:nvSpPr>
            <p:spPr bwMode="auto">
              <a:xfrm>
                <a:off x="5085" y="3587"/>
                <a:ext cx="16" cy="139"/>
              </a:xfrm>
              <a:custGeom>
                <a:avLst/>
                <a:gdLst>
                  <a:gd name="T0" fmla="*/ 0 w 92"/>
                  <a:gd name="T1" fmla="*/ 0 h 969"/>
                  <a:gd name="T2" fmla="*/ 0 w 92"/>
                  <a:gd name="T3" fmla="*/ 0 h 969"/>
                  <a:gd name="T4" fmla="*/ 0 w 92"/>
                  <a:gd name="T5" fmla="*/ 0 h 969"/>
                  <a:gd name="T6" fmla="*/ 0 w 92"/>
                  <a:gd name="T7" fmla="*/ 0 h 969"/>
                  <a:gd name="T8" fmla="*/ 0 w 92"/>
                  <a:gd name="T9" fmla="*/ 0 h 969"/>
                  <a:gd name="T10" fmla="*/ 0 w 92"/>
                  <a:gd name="T11" fmla="*/ 0 h 969"/>
                  <a:gd name="T12" fmla="*/ 0 w 92"/>
                  <a:gd name="T13" fmla="*/ 0 h 969"/>
                  <a:gd name="T14" fmla="*/ 0 w 92"/>
                  <a:gd name="T15" fmla="*/ 0 h 969"/>
                  <a:gd name="T16" fmla="*/ 0 w 92"/>
                  <a:gd name="T17" fmla="*/ 0 h 969"/>
                  <a:gd name="T18" fmla="*/ 0 w 92"/>
                  <a:gd name="T19" fmla="*/ 0 h 9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969"/>
                  <a:gd name="T32" fmla="*/ 92 w 92"/>
                  <a:gd name="T33" fmla="*/ 969 h 9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969">
                    <a:moveTo>
                      <a:pt x="46" y="0"/>
                    </a:moveTo>
                    <a:lnTo>
                      <a:pt x="0" y="51"/>
                    </a:lnTo>
                    <a:lnTo>
                      <a:pt x="0" y="969"/>
                    </a:lnTo>
                    <a:lnTo>
                      <a:pt x="92" y="969"/>
                    </a:lnTo>
                    <a:lnTo>
                      <a:pt x="92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/>
              <p:cNvSpPr>
                <a:spLocks noChangeArrowheads="1"/>
              </p:cNvSpPr>
              <p:nvPr/>
            </p:nvSpPr>
            <p:spPr bwMode="auto">
              <a:xfrm>
                <a:off x="3787" y="3785"/>
                <a:ext cx="98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2200">
                    <a:solidFill>
                      <a:srgbClr val="000000"/>
                    </a:solidFill>
                    <a:latin typeface="AvantGarde Bk BT" pitchFamily="34" charset="0"/>
                  </a:rPr>
                  <a:t>0</a:t>
                </a:r>
                <a:endParaRPr lang="en-US">
                  <a:latin typeface="Tahoma" pitchFamily="34" charset="0"/>
                </a:endParaRPr>
              </a:p>
            </p:txBody>
          </p:sp>
          <p:sp>
            <p:nvSpPr>
              <p:cNvPr id="75" name="Rectangle 60"/>
              <p:cNvSpPr>
                <a:spLocks noChangeArrowheads="1"/>
              </p:cNvSpPr>
              <p:nvPr/>
            </p:nvSpPr>
            <p:spPr bwMode="auto">
              <a:xfrm>
                <a:off x="5230" y="3764"/>
                <a:ext cx="98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2200">
                    <a:solidFill>
                      <a:srgbClr val="000000"/>
                    </a:solidFill>
                    <a:latin typeface="AvantGarde Bk BT" pitchFamily="34" charset="0"/>
                  </a:rPr>
                  <a:t>2</a:t>
                </a:r>
                <a:endParaRPr lang="en-US">
                  <a:latin typeface="Tahoma" pitchFamily="34" charset="0"/>
                </a:endParaRPr>
              </a:p>
            </p:txBody>
          </p:sp>
          <p:sp>
            <p:nvSpPr>
              <p:cNvPr id="76" name="Rectangle 61"/>
              <p:cNvSpPr>
                <a:spLocks noChangeArrowheads="1"/>
              </p:cNvSpPr>
              <p:nvPr/>
            </p:nvSpPr>
            <p:spPr bwMode="auto">
              <a:xfrm>
                <a:off x="5333" y="3746"/>
                <a:ext cx="97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sz="220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en-US">
                  <a:latin typeface="Tahoma" pitchFamily="34" charset="0"/>
                </a:endParaRPr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763874" y="2158576"/>
            <a:ext cx="2890836" cy="4656479"/>
            <a:chOff x="4763874" y="2158576"/>
            <a:chExt cx="2890836" cy="4656479"/>
          </a:xfrm>
        </p:grpSpPr>
        <p:grpSp>
          <p:nvGrpSpPr>
            <p:cNvPr id="19" name="Group 64"/>
            <p:cNvGrpSpPr>
              <a:grpSpLocks/>
            </p:cNvGrpSpPr>
            <p:nvPr/>
          </p:nvGrpSpPr>
          <p:grpSpPr bwMode="auto">
            <a:xfrm rot="20253255">
              <a:off x="5028985" y="2158576"/>
              <a:ext cx="2625725" cy="4246562"/>
              <a:chOff x="3948" y="1525"/>
              <a:chExt cx="1654" cy="2585"/>
            </a:xfrm>
          </p:grpSpPr>
          <p:sp>
            <p:nvSpPr>
              <p:cNvPr id="20" name="AutoShape 65"/>
              <p:cNvSpPr>
                <a:spLocks noChangeAspect="1" noChangeArrowheads="1" noTextEdit="1"/>
              </p:cNvSpPr>
              <p:nvPr/>
            </p:nvSpPr>
            <p:spPr bwMode="auto">
              <a:xfrm>
                <a:off x="3948" y="1525"/>
                <a:ext cx="1654" cy="2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66"/>
              <p:cNvSpPr>
                <a:spLocks/>
              </p:cNvSpPr>
              <p:nvPr/>
            </p:nvSpPr>
            <p:spPr bwMode="auto">
              <a:xfrm>
                <a:off x="4035" y="1532"/>
                <a:ext cx="1438" cy="1378"/>
              </a:xfrm>
              <a:custGeom>
                <a:avLst/>
                <a:gdLst>
                  <a:gd name="T0" fmla="*/ 1 w 8629"/>
                  <a:gd name="T1" fmla="*/ 0 h 9641"/>
                  <a:gd name="T2" fmla="*/ 1 w 8629"/>
                  <a:gd name="T3" fmla="*/ 0 h 9641"/>
                  <a:gd name="T4" fmla="*/ 1 w 8629"/>
                  <a:gd name="T5" fmla="*/ 0 h 9641"/>
                  <a:gd name="T6" fmla="*/ 1 w 8629"/>
                  <a:gd name="T7" fmla="*/ 0 h 9641"/>
                  <a:gd name="T8" fmla="*/ 1 w 8629"/>
                  <a:gd name="T9" fmla="*/ 0 h 9641"/>
                  <a:gd name="T10" fmla="*/ 1 w 8629"/>
                  <a:gd name="T11" fmla="*/ 0 h 9641"/>
                  <a:gd name="T12" fmla="*/ 1 w 8629"/>
                  <a:gd name="T13" fmla="*/ 0 h 9641"/>
                  <a:gd name="T14" fmla="*/ 1 w 8629"/>
                  <a:gd name="T15" fmla="*/ 0 h 9641"/>
                  <a:gd name="T16" fmla="*/ 1 w 8629"/>
                  <a:gd name="T17" fmla="*/ 0 h 9641"/>
                  <a:gd name="T18" fmla="*/ 1 w 8629"/>
                  <a:gd name="T19" fmla="*/ 0 h 9641"/>
                  <a:gd name="T20" fmla="*/ 1 w 8629"/>
                  <a:gd name="T21" fmla="*/ 0 h 9641"/>
                  <a:gd name="T22" fmla="*/ 1 w 8629"/>
                  <a:gd name="T23" fmla="*/ 0 h 9641"/>
                  <a:gd name="T24" fmla="*/ 1 w 8629"/>
                  <a:gd name="T25" fmla="*/ 0 h 9641"/>
                  <a:gd name="T26" fmla="*/ 1 w 8629"/>
                  <a:gd name="T27" fmla="*/ 0 h 9641"/>
                  <a:gd name="T28" fmla="*/ 1 w 8629"/>
                  <a:gd name="T29" fmla="*/ 0 h 9641"/>
                  <a:gd name="T30" fmla="*/ 1 w 8629"/>
                  <a:gd name="T31" fmla="*/ 0 h 9641"/>
                  <a:gd name="T32" fmla="*/ 1 w 8629"/>
                  <a:gd name="T33" fmla="*/ 1 h 9641"/>
                  <a:gd name="T34" fmla="*/ 1 w 8629"/>
                  <a:gd name="T35" fmla="*/ 1 h 9641"/>
                  <a:gd name="T36" fmla="*/ 1 w 8629"/>
                  <a:gd name="T37" fmla="*/ 1 h 9641"/>
                  <a:gd name="T38" fmla="*/ 1 w 8629"/>
                  <a:gd name="T39" fmla="*/ 1 h 9641"/>
                  <a:gd name="T40" fmla="*/ 1 w 8629"/>
                  <a:gd name="T41" fmla="*/ 1 h 9641"/>
                  <a:gd name="T42" fmla="*/ 0 w 8629"/>
                  <a:gd name="T43" fmla="*/ 1 h 9641"/>
                  <a:gd name="T44" fmla="*/ 0 w 8629"/>
                  <a:gd name="T45" fmla="*/ 1 h 9641"/>
                  <a:gd name="T46" fmla="*/ 0 w 8629"/>
                  <a:gd name="T47" fmla="*/ 1 h 9641"/>
                  <a:gd name="T48" fmla="*/ 0 w 8629"/>
                  <a:gd name="T49" fmla="*/ 1 h 9641"/>
                  <a:gd name="T50" fmla="*/ 0 w 8629"/>
                  <a:gd name="T51" fmla="*/ 1 h 9641"/>
                  <a:gd name="T52" fmla="*/ 0 w 8629"/>
                  <a:gd name="T53" fmla="*/ 0 h 9641"/>
                  <a:gd name="T54" fmla="*/ 0 w 8629"/>
                  <a:gd name="T55" fmla="*/ 0 h 9641"/>
                  <a:gd name="T56" fmla="*/ 0 w 8629"/>
                  <a:gd name="T57" fmla="*/ 0 h 9641"/>
                  <a:gd name="T58" fmla="*/ 0 w 8629"/>
                  <a:gd name="T59" fmla="*/ 0 h 9641"/>
                  <a:gd name="T60" fmla="*/ 0 w 8629"/>
                  <a:gd name="T61" fmla="*/ 0 h 9641"/>
                  <a:gd name="T62" fmla="*/ 0 w 8629"/>
                  <a:gd name="T63" fmla="*/ 0 h 9641"/>
                  <a:gd name="T64" fmla="*/ 0 w 8629"/>
                  <a:gd name="T65" fmla="*/ 0 h 9641"/>
                  <a:gd name="T66" fmla="*/ 0 w 8629"/>
                  <a:gd name="T67" fmla="*/ 0 h 9641"/>
                  <a:gd name="T68" fmla="*/ 0 w 8629"/>
                  <a:gd name="T69" fmla="*/ 0 h 9641"/>
                  <a:gd name="T70" fmla="*/ 0 w 8629"/>
                  <a:gd name="T71" fmla="*/ 0 h 9641"/>
                  <a:gd name="T72" fmla="*/ 0 w 8629"/>
                  <a:gd name="T73" fmla="*/ 0 h 9641"/>
                  <a:gd name="T74" fmla="*/ 0 w 8629"/>
                  <a:gd name="T75" fmla="*/ 0 h 9641"/>
                  <a:gd name="T76" fmla="*/ 0 w 8629"/>
                  <a:gd name="T77" fmla="*/ 0 h 9641"/>
                  <a:gd name="T78" fmla="*/ 0 w 8629"/>
                  <a:gd name="T79" fmla="*/ 0 h 9641"/>
                  <a:gd name="T80" fmla="*/ 0 w 8629"/>
                  <a:gd name="T81" fmla="*/ 0 h 9641"/>
                  <a:gd name="T82" fmla="*/ 0 w 8629"/>
                  <a:gd name="T83" fmla="*/ 0 h 9641"/>
                  <a:gd name="T84" fmla="*/ 0 w 8629"/>
                  <a:gd name="T85" fmla="*/ 0 h 964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629"/>
                  <a:gd name="T130" fmla="*/ 0 h 9641"/>
                  <a:gd name="T131" fmla="*/ 8629 w 8629"/>
                  <a:gd name="T132" fmla="*/ 9641 h 964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629" h="9641">
                    <a:moveTo>
                      <a:pt x="4314" y="0"/>
                    </a:moveTo>
                    <a:lnTo>
                      <a:pt x="4536" y="7"/>
                    </a:lnTo>
                    <a:lnTo>
                      <a:pt x="4754" y="25"/>
                    </a:lnTo>
                    <a:lnTo>
                      <a:pt x="4970" y="55"/>
                    </a:lnTo>
                    <a:lnTo>
                      <a:pt x="5182" y="98"/>
                    </a:lnTo>
                    <a:lnTo>
                      <a:pt x="5390" y="153"/>
                    </a:lnTo>
                    <a:lnTo>
                      <a:pt x="5594" y="217"/>
                    </a:lnTo>
                    <a:lnTo>
                      <a:pt x="5795" y="293"/>
                    </a:lnTo>
                    <a:lnTo>
                      <a:pt x="5991" y="380"/>
                    </a:lnTo>
                    <a:lnTo>
                      <a:pt x="6181" y="477"/>
                    </a:lnTo>
                    <a:lnTo>
                      <a:pt x="6368" y="583"/>
                    </a:lnTo>
                    <a:lnTo>
                      <a:pt x="6549" y="700"/>
                    </a:lnTo>
                    <a:lnTo>
                      <a:pt x="6724" y="825"/>
                    </a:lnTo>
                    <a:lnTo>
                      <a:pt x="6893" y="960"/>
                    </a:lnTo>
                    <a:lnTo>
                      <a:pt x="7056" y="1104"/>
                    </a:lnTo>
                    <a:lnTo>
                      <a:pt x="7213" y="1255"/>
                    </a:lnTo>
                    <a:lnTo>
                      <a:pt x="7363" y="1415"/>
                    </a:lnTo>
                    <a:lnTo>
                      <a:pt x="7505" y="1582"/>
                    </a:lnTo>
                    <a:lnTo>
                      <a:pt x="7641" y="1757"/>
                    </a:lnTo>
                    <a:lnTo>
                      <a:pt x="7769" y="1939"/>
                    </a:lnTo>
                    <a:lnTo>
                      <a:pt x="7890" y="2128"/>
                    </a:lnTo>
                    <a:lnTo>
                      <a:pt x="8002" y="2324"/>
                    </a:lnTo>
                    <a:lnTo>
                      <a:pt x="8106" y="2526"/>
                    </a:lnTo>
                    <a:lnTo>
                      <a:pt x="8202" y="2733"/>
                    </a:lnTo>
                    <a:lnTo>
                      <a:pt x="8289" y="2947"/>
                    </a:lnTo>
                    <a:lnTo>
                      <a:pt x="8366" y="3167"/>
                    </a:lnTo>
                    <a:lnTo>
                      <a:pt x="8433" y="3389"/>
                    </a:lnTo>
                    <a:lnTo>
                      <a:pt x="8492" y="3618"/>
                    </a:lnTo>
                    <a:lnTo>
                      <a:pt x="8541" y="3851"/>
                    </a:lnTo>
                    <a:lnTo>
                      <a:pt x="8578" y="4088"/>
                    </a:lnTo>
                    <a:lnTo>
                      <a:pt x="8606" y="4329"/>
                    </a:lnTo>
                    <a:lnTo>
                      <a:pt x="8623" y="4573"/>
                    </a:lnTo>
                    <a:lnTo>
                      <a:pt x="8629" y="4820"/>
                    </a:lnTo>
                    <a:lnTo>
                      <a:pt x="8623" y="5068"/>
                    </a:lnTo>
                    <a:lnTo>
                      <a:pt x="8606" y="5312"/>
                    </a:lnTo>
                    <a:lnTo>
                      <a:pt x="8578" y="5553"/>
                    </a:lnTo>
                    <a:lnTo>
                      <a:pt x="8541" y="5790"/>
                    </a:lnTo>
                    <a:lnTo>
                      <a:pt x="8492" y="6023"/>
                    </a:lnTo>
                    <a:lnTo>
                      <a:pt x="8433" y="6252"/>
                    </a:lnTo>
                    <a:lnTo>
                      <a:pt x="8366" y="6475"/>
                    </a:lnTo>
                    <a:lnTo>
                      <a:pt x="8289" y="6694"/>
                    </a:lnTo>
                    <a:lnTo>
                      <a:pt x="8202" y="6908"/>
                    </a:lnTo>
                    <a:lnTo>
                      <a:pt x="8106" y="7115"/>
                    </a:lnTo>
                    <a:lnTo>
                      <a:pt x="8002" y="7317"/>
                    </a:lnTo>
                    <a:lnTo>
                      <a:pt x="7890" y="7513"/>
                    </a:lnTo>
                    <a:lnTo>
                      <a:pt x="7769" y="7702"/>
                    </a:lnTo>
                    <a:lnTo>
                      <a:pt x="7641" y="7884"/>
                    </a:lnTo>
                    <a:lnTo>
                      <a:pt x="7505" y="8059"/>
                    </a:lnTo>
                    <a:lnTo>
                      <a:pt x="7363" y="8226"/>
                    </a:lnTo>
                    <a:lnTo>
                      <a:pt x="7213" y="8386"/>
                    </a:lnTo>
                    <a:lnTo>
                      <a:pt x="7056" y="8537"/>
                    </a:lnTo>
                    <a:lnTo>
                      <a:pt x="6893" y="8681"/>
                    </a:lnTo>
                    <a:lnTo>
                      <a:pt x="6724" y="8816"/>
                    </a:lnTo>
                    <a:lnTo>
                      <a:pt x="6549" y="8941"/>
                    </a:lnTo>
                    <a:lnTo>
                      <a:pt x="6368" y="9058"/>
                    </a:lnTo>
                    <a:lnTo>
                      <a:pt x="6181" y="9164"/>
                    </a:lnTo>
                    <a:lnTo>
                      <a:pt x="5991" y="9261"/>
                    </a:lnTo>
                    <a:lnTo>
                      <a:pt x="5795" y="9348"/>
                    </a:lnTo>
                    <a:lnTo>
                      <a:pt x="5594" y="9424"/>
                    </a:lnTo>
                    <a:lnTo>
                      <a:pt x="5390" y="9488"/>
                    </a:lnTo>
                    <a:lnTo>
                      <a:pt x="5182" y="9543"/>
                    </a:lnTo>
                    <a:lnTo>
                      <a:pt x="4970" y="9586"/>
                    </a:lnTo>
                    <a:lnTo>
                      <a:pt x="4754" y="9616"/>
                    </a:lnTo>
                    <a:lnTo>
                      <a:pt x="4536" y="9634"/>
                    </a:lnTo>
                    <a:lnTo>
                      <a:pt x="4314" y="9641"/>
                    </a:lnTo>
                    <a:lnTo>
                      <a:pt x="4093" y="9634"/>
                    </a:lnTo>
                    <a:lnTo>
                      <a:pt x="3875" y="9616"/>
                    </a:lnTo>
                    <a:lnTo>
                      <a:pt x="3659" y="9586"/>
                    </a:lnTo>
                    <a:lnTo>
                      <a:pt x="3447" y="9543"/>
                    </a:lnTo>
                    <a:lnTo>
                      <a:pt x="3238" y="9488"/>
                    </a:lnTo>
                    <a:lnTo>
                      <a:pt x="3034" y="9424"/>
                    </a:lnTo>
                    <a:lnTo>
                      <a:pt x="2833" y="9348"/>
                    </a:lnTo>
                    <a:lnTo>
                      <a:pt x="2638" y="9261"/>
                    </a:lnTo>
                    <a:lnTo>
                      <a:pt x="2447" y="9164"/>
                    </a:lnTo>
                    <a:lnTo>
                      <a:pt x="2260" y="9058"/>
                    </a:lnTo>
                    <a:lnTo>
                      <a:pt x="2080" y="8941"/>
                    </a:lnTo>
                    <a:lnTo>
                      <a:pt x="1905" y="8816"/>
                    </a:lnTo>
                    <a:lnTo>
                      <a:pt x="1736" y="8681"/>
                    </a:lnTo>
                    <a:lnTo>
                      <a:pt x="1573" y="8537"/>
                    </a:lnTo>
                    <a:lnTo>
                      <a:pt x="1416" y="8386"/>
                    </a:lnTo>
                    <a:lnTo>
                      <a:pt x="1266" y="8226"/>
                    </a:lnTo>
                    <a:lnTo>
                      <a:pt x="1124" y="8059"/>
                    </a:lnTo>
                    <a:lnTo>
                      <a:pt x="987" y="7884"/>
                    </a:lnTo>
                    <a:lnTo>
                      <a:pt x="860" y="7702"/>
                    </a:lnTo>
                    <a:lnTo>
                      <a:pt x="739" y="7513"/>
                    </a:lnTo>
                    <a:lnTo>
                      <a:pt x="627" y="7317"/>
                    </a:lnTo>
                    <a:lnTo>
                      <a:pt x="523" y="7115"/>
                    </a:lnTo>
                    <a:lnTo>
                      <a:pt x="426" y="6908"/>
                    </a:lnTo>
                    <a:lnTo>
                      <a:pt x="340" y="6694"/>
                    </a:lnTo>
                    <a:lnTo>
                      <a:pt x="262" y="6475"/>
                    </a:lnTo>
                    <a:lnTo>
                      <a:pt x="195" y="6252"/>
                    </a:lnTo>
                    <a:lnTo>
                      <a:pt x="137" y="6023"/>
                    </a:lnTo>
                    <a:lnTo>
                      <a:pt x="88" y="5790"/>
                    </a:lnTo>
                    <a:lnTo>
                      <a:pt x="50" y="5553"/>
                    </a:lnTo>
                    <a:lnTo>
                      <a:pt x="23" y="5312"/>
                    </a:lnTo>
                    <a:lnTo>
                      <a:pt x="6" y="5068"/>
                    </a:lnTo>
                    <a:lnTo>
                      <a:pt x="0" y="4820"/>
                    </a:lnTo>
                    <a:lnTo>
                      <a:pt x="6" y="4573"/>
                    </a:lnTo>
                    <a:lnTo>
                      <a:pt x="23" y="4329"/>
                    </a:lnTo>
                    <a:lnTo>
                      <a:pt x="50" y="4088"/>
                    </a:lnTo>
                    <a:lnTo>
                      <a:pt x="88" y="3851"/>
                    </a:lnTo>
                    <a:lnTo>
                      <a:pt x="137" y="3618"/>
                    </a:lnTo>
                    <a:lnTo>
                      <a:pt x="195" y="3389"/>
                    </a:lnTo>
                    <a:lnTo>
                      <a:pt x="262" y="3167"/>
                    </a:lnTo>
                    <a:lnTo>
                      <a:pt x="340" y="2947"/>
                    </a:lnTo>
                    <a:lnTo>
                      <a:pt x="426" y="2733"/>
                    </a:lnTo>
                    <a:lnTo>
                      <a:pt x="523" y="2526"/>
                    </a:lnTo>
                    <a:lnTo>
                      <a:pt x="627" y="2324"/>
                    </a:lnTo>
                    <a:lnTo>
                      <a:pt x="739" y="2128"/>
                    </a:lnTo>
                    <a:lnTo>
                      <a:pt x="860" y="1939"/>
                    </a:lnTo>
                    <a:lnTo>
                      <a:pt x="987" y="1757"/>
                    </a:lnTo>
                    <a:lnTo>
                      <a:pt x="1124" y="1582"/>
                    </a:lnTo>
                    <a:lnTo>
                      <a:pt x="1266" y="1415"/>
                    </a:lnTo>
                    <a:lnTo>
                      <a:pt x="1416" y="1255"/>
                    </a:lnTo>
                    <a:lnTo>
                      <a:pt x="1573" y="1104"/>
                    </a:lnTo>
                    <a:lnTo>
                      <a:pt x="1736" y="960"/>
                    </a:lnTo>
                    <a:lnTo>
                      <a:pt x="1905" y="825"/>
                    </a:lnTo>
                    <a:lnTo>
                      <a:pt x="2080" y="700"/>
                    </a:lnTo>
                    <a:lnTo>
                      <a:pt x="2260" y="583"/>
                    </a:lnTo>
                    <a:lnTo>
                      <a:pt x="2447" y="477"/>
                    </a:lnTo>
                    <a:lnTo>
                      <a:pt x="2638" y="380"/>
                    </a:lnTo>
                    <a:lnTo>
                      <a:pt x="2833" y="293"/>
                    </a:lnTo>
                    <a:lnTo>
                      <a:pt x="3034" y="217"/>
                    </a:lnTo>
                    <a:lnTo>
                      <a:pt x="3238" y="153"/>
                    </a:lnTo>
                    <a:lnTo>
                      <a:pt x="3447" y="98"/>
                    </a:lnTo>
                    <a:lnTo>
                      <a:pt x="3659" y="55"/>
                    </a:lnTo>
                    <a:lnTo>
                      <a:pt x="3875" y="25"/>
                    </a:lnTo>
                    <a:lnTo>
                      <a:pt x="4093" y="7"/>
                    </a:lnTo>
                    <a:lnTo>
                      <a:pt x="43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7"/>
              <p:cNvSpPr>
                <a:spLocks/>
              </p:cNvSpPr>
              <p:nvPr/>
            </p:nvSpPr>
            <p:spPr bwMode="auto">
              <a:xfrm>
                <a:off x="4754" y="1525"/>
                <a:ext cx="727" cy="696"/>
              </a:xfrm>
              <a:custGeom>
                <a:avLst/>
                <a:gdLst>
                  <a:gd name="T0" fmla="*/ 1 w 4360"/>
                  <a:gd name="T1" fmla="*/ 0 h 4871"/>
                  <a:gd name="T2" fmla="*/ 1 w 4360"/>
                  <a:gd name="T3" fmla="*/ 0 h 4871"/>
                  <a:gd name="T4" fmla="*/ 1 w 4360"/>
                  <a:gd name="T5" fmla="*/ 0 h 4871"/>
                  <a:gd name="T6" fmla="*/ 1 w 4360"/>
                  <a:gd name="T7" fmla="*/ 0 h 4871"/>
                  <a:gd name="T8" fmla="*/ 1 w 4360"/>
                  <a:gd name="T9" fmla="*/ 0 h 4871"/>
                  <a:gd name="T10" fmla="*/ 1 w 4360"/>
                  <a:gd name="T11" fmla="*/ 0 h 4871"/>
                  <a:gd name="T12" fmla="*/ 1 w 4360"/>
                  <a:gd name="T13" fmla="*/ 0 h 4871"/>
                  <a:gd name="T14" fmla="*/ 1 w 4360"/>
                  <a:gd name="T15" fmla="*/ 0 h 4871"/>
                  <a:gd name="T16" fmla="*/ 1 w 4360"/>
                  <a:gd name="T17" fmla="*/ 0 h 4871"/>
                  <a:gd name="T18" fmla="*/ 1 w 4360"/>
                  <a:gd name="T19" fmla="*/ 0 h 4871"/>
                  <a:gd name="T20" fmla="*/ 1 w 4360"/>
                  <a:gd name="T21" fmla="*/ 0 h 4871"/>
                  <a:gd name="T22" fmla="*/ 1 w 4360"/>
                  <a:gd name="T23" fmla="*/ 0 h 4871"/>
                  <a:gd name="T24" fmla="*/ 1 w 4360"/>
                  <a:gd name="T25" fmla="*/ 0 h 4871"/>
                  <a:gd name="T26" fmla="*/ 0 w 4360"/>
                  <a:gd name="T27" fmla="*/ 0 h 4871"/>
                  <a:gd name="T28" fmla="*/ 0 w 4360"/>
                  <a:gd name="T29" fmla="*/ 0 h 4871"/>
                  <a:gd name="T30" fmla="*/ 0 w 4360"/>
                  <a:gd name="T31" fmla="*/ 0 h 4871"/>
                  <a:gd name="T32" fmla="*/ 0 w 4360"/>
                  <a:gd name="T33" fmla="*/ 0 h 4871"/>
                  <a:gd name="T34" fmla="*/ 0 w 4360"/>
                  <a:gd name="T35" fmla="*/ 0 h 4871"/>
                  <a:gd name="T36" fmla="*/ 0 w 4360"/>
                  <a:gd name="T37" fmla="*/ 0 h 4871"/>
                  <a:gd name="T38" fmla="*/ 0 w 4360"/>
                  <a:gd name="T39" fmla="*/ 0 h 4871"/>
                  <a:gd name="T40" fmla="*/ 0 w 4360"/>
                  <a:gd name="T41" fmla="*/ 0 h 4871"/>
                  <a:gd name="T42" fmla="*/ 0 w 4360"/>
                  <a:gd name="T43" fmla="*/ 0 h 4871"/>
                  <a:gd name="T44" fmla="*/ 0 w 4360"/>
                  <a:gd name="T45" fmla="*/ 0 h 4871"/>
                  <a:gd name="T46" fmla="*/ 0 w 4360"/>
                  <a:gd name="T47" fmla="*/ 0 h 4871"/>
                  <a:gd name="T48" fmla="*/ 0 w 4360"/>
                  <a:gd name="T49" fmla="*/ 0 h 4871"/>
                  <a:gd name="T50" fmla="*/ 0 w 4360"/>
                  <a:gd name="T51" fmla="*/ 0 h 4871"/>
                  <a:gd name="T52" fmla="*/ 0 w 4360"/>
                  <a:gd name="T53" fmla="*/ 0 h 4871"/>
                  <a:gd name="T54" fmla="*/ 0 w 4360"/>
                  <a:gd name="T55" fmla="*/ 0 h 4871"/>
                  <a:gd name="T56" fmla="*/ 0 w 4360"/>
                  <a:gd name="T57" fmla="*/ 0 h 4871"/>
                  <a:gd name="T58" fmla="*/ 0 w 4360"/>
                  <a:gd name="T59" fmla="*/ 0 h 4871"/>
                  <a:gd name="T60" fmla="*/ 0 w 4360"/>
                  <a:gd name="T61" fmla="*/ 0 h 4871"/>
                  <a:gd name="T62" fmla="*/ 0 w 4360"/>
                  <a:gd name="T63" fmla="*/ 0 h 4871"/>
                  <a:gd name="T64" fmla="*/ 0 w 4360"/>
                  <a:gd name="T65" fmla="*/ 0 h 4871"/>
                  <a:gd name="T66" fmla="*/ 0 w 4360"/>
                  <a:gd name="T67" fmla="*/ 0 h 4871"/>
                  <a:gd name="T68" fmla="*/ 0 w 4360"/>
                  <a:gd name="T69" fmla="*/ 0 h 4871"/>
                  <a:gd name="T70" fmla="*/ 0 w 4360"/>
                  <a:gd name="T71" fmla="*/ 0 h 4871"/>
                  <a:gd name="T72" fmla="*/ 0 w 4360"/>
                  <a:gd name="T73" fmla="*/ 0 h 4871"/>
                  <a:gd name="T74" fmla="*/ 0 w 4360"/>
                  <a:gd name="T75" fmla="*/ 0 h 4871"/>
                  <a:gd name="T76" fmla="*/ 0 w 4360"/>
                  <a:gd name="T77" fmla="*/ 0 h 4871"/>
                  <a:gd name="T78" fmla="*/ 1 w 4360"/>
                  <a:gd name="T79" fmla="*/ 0 h 4871"/>
                  <a:gd name="T80" fmla="*/ 1 w 4360"/>
                  <a:gd name="T81" fmla="*/ 0 h 4871"/>
                  <a:gd name="T82" fmla="*/ 1 w 4360"/>
                  <a:gd name="T83" fmla="*/ 0 h 4871"/>
                  <a:gd name="T84" fmla="*/ 1 w 4360"/>
                  <a:gd name="T85" fmla="*/ 0 h 4871"/>
                  <a:gd name="T86" fmla="*/ 1 w 4360"/>
                  <a:gd name="T87" fmla="*/ 0 h 4871"/>
                  <a:gd name="T88" fmla="*/ 1 w 4360"/>
                  <a:gd name="T89" fmla="*/ 0 h 4871"/>
                  <a:gd name="T90" fmla="*/ 1 w 4360"/>
                  <a:gd name="T91" fmla="*/ 0 h 4871"/>
                  <a:gd name="T92" fmla="*/ 1 w 4360"/>
                  <a:gd name="T93" fmla="*/ 0 h 4871"/>
                  <a:gd name="T94" fmla="*/ 1 w 4360"/>
                  <a:gd name="T95" fmla="*/ 0 h 4871"/>
                  <a:gd name="T96" fmla="*/ 1 w 4360"/>
                  <a:gd name="T97" fmla="*/ 0 h 4871"/>
                  <a:gd name="T98" fmla="*/ 1 w 4360"/>
                  <a:gd name="T99" fmla="*/ 0 h 4871"/>
                  <a:gd name="T100" fmla="*/ 1 w 4360"/>
                  <a:gd name="T101" fmla="*/ 0 h 4871"/>
                  <a:gd name="T102" fmla="*/ 1 w 4360"/>
                  <a:gd name="T103" fmla="*/ 0 h 48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60"/>
                  <a:gd name="T157" fmla="*/ 0 h 4871"/>
                  <a:gd name="T158" fmla="*/ 4360 w 4360"/>
                  <a:gd name="T159" fmla="*/ 4871 h 487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60" h="4871">
                    <a:moveTo>
                      <a:pt x="4360" y="4871"/>
                    </a:moveTo>
                    <a:lnTo>
                      <a:pt x="4360" y="4871"/>
                    </a:lnTo>
                    <a:lnTo>
                      <a:pt x="4359" y="4809"/>
                    </a:lnTo>
                    <a:lnTo>
                      <a:pt x="4358" y="4747"/>
                    </a:lnTo>
                    <a:lnTo>
                      <a:pt x="4356" y="4684"/>
                    </a:lnTo>
                    <a:lnTo>
                      <a:pt x="4354" y="4621"/>
                    </a:lnTo>
                    <a:lnTo>
                      <a:pt x="4351" y="4560"/>
                    </a:lnTo>
                    <a:lnTo>
                      <a:pt x="4347" y="4498"/>
                    </a:lnTo>
                    <a:lnTo>
                      <a:pt x="4343" y="4437"/>
                    </a:lnTo>
                    <a:lnTo>
                      <a:pt x="4337" y="4374"/>
                    </a:lnTo>
                    <a:lnTo>
                      <a:pt x="4332" y="4313"/>
                    </a:lnTo>
                    <a:lnTo>
                      <a:pt x="4325" y="4252"/>
                    </a:lnTo>
                    <a:lnTo>
                      <a:pt x="4318" y="4192"/>
                    </a:lnTo>
                    <a:lnTo>
                      <a:pt x="4310" y="4131"/>
                    </a:lnTo>
                    <a:lnTo>
                      <a:pt x="4301" y="4071"/>
                    </a:lnTo>
                    <a:lnTo>
                      <a:pt x="4291" y="4011"/>
                    </a:lnTo>
                    <a:lnTo>
                      <a:pt x="4281" y="3951"/>
                    </a:lnTo>
                    <a:lnTo>
                      <a:pt x="4271" y="3892"/>
                    </a:lnTo>
                    <a:lnTo>
                      <a:pt x="4260" y="3833"/>
                    </a:lnTo>
                    <a:lnTo>
                      <a:pt x="4248" y="3774"/>
                    </a:lnTo>
                    <a:lnTo>
                      <a:pt x="4236" y="3715"/>
                    </a:lnTo>
                    <a:lnTo>
                      <a:pt x="4223" y="3656"/>
                    </a:lnTo>
                    <a:lnTo>
                      <a:pt x="4208" y="3599"/>
                    </a:lnTo>
                    <a:lnTo>
                      <a:pt x="4194" y="3541"/>
                    </a:lnTo>
                    <a:lnTo>
                      <a:pt x="4179" y="3483"/>
                    </a:lnTo>
                    <a:lnTo>
                      <a:pt x="4163" y="3426"/>
                    </a:lnTo>
                    <a:lnTo>
                      <a:pt x="4147" y="3369"/>
                    </a:lnTo>
                    <a:lnTo>
                      <a:pt x="4131" y="3311"/>
                    </a:lnTo>
                    <a:lnTo>
                      <a:pt x="4112" y="3256"/>
                    </a:lnTo>
                    <a:lnTo>
                      <a:pt x="4095" y="3199"/>
                    </a:lnTo>
                    <a:lnTo>
                      <a:pt x="4076" y="3144"/>
                    </a:lnTo>
                    <a:lnTo>
                      <a:pt x="4057" y="3089"/>
                    </a:lnTo>
                    <a:lnTo>
                      <a:pt x="4036" y="3033"/>
                    </a:lnTo>
                    <a:lnTo>
                      <a:pt x="4016" y="2979"/>
                    </a:lnTo>
                    <a:lnTo>
                      <a:pt x="3995" y="2923"/>
                    </a:lnTo>
                    <a:lnTo>
                      <a:pt x="3974" y="2870"/>
                    </a:lnTo>
                    <a:lnTo>
                      <a:pt x="3951" y="2816"/>
                    </a:lnTo>
                    <a:lnTo>
                      <a:pt x="3929" y="2763"/>
                    </a:lnTo>
                    <a:lnTo>
                      <a:pt x="3906" y="2710"/>
                    </a:lnTo>
                    <a:lnTo>
                      <a:pt x="3882" y="2657"/>
                    </a:lnTo>
                    <a:lnTo>
                      <a:pt x="3857" y="2605"/>
                    </a:lnTo>
                    <a:lnTo>
                      <a:pt x="3832" y="2553"/>
                    </a:lnTo>
                    <a:lnTo>
                      <a:pt x="3807" y="2502"/>
                    </a:lnTo>
                    <a:lnTo>
                      <a:pt x="3780" y="2450"/>
                    </a:lnTo>
                    <a:lnTo>
                      <a:pt x="3754" y="2399"/>
                    </a:lnTo>
                    <a:lnTo>
                      <a:pt x="3727" y="2349"/>
                    </a:lnTo>
                    <a:lnTo>
                      <a:pt x="3699" y="2299"/>
                    </a:lnTo>
                    <a:lnTo>
                      <a:pt x="3671" y="2249"/>
                    </a:lnTo>
                    <a:lnTo>
                      <a:pt x="3643" y="2200"/>
                    </a:lnTo>
                    <a:lnTo>
                      <a:pt x="3613" y="2151"/>
                    </a:lnTo>
                    <a:lnTo>
                      <a:pt x="3584" y="2102"/>
                    </a:lnTo>
                    <a:lnTo>
                      <a:pt x="3554" y="2055"/>
                    </a:lnTo>
                    <a:lnTo>
                      <a:pt x="3523" y="2007"/>
                    </a:lnTo>
                    <a:lnTo>
                      <a:pt x="3492" y="1960"/>
                    </a:lnTo>
                    <a:lnTo>
                      <a:pt x="3461" y="1914"/>
                    </a:lnTo>
                    <a:lnTo>
                      <a:pt x="3428" y="1867"/>
                    </a:lnTo>
                    <a:lnTo>
                      <a:pt x="3396" y="1821"/>
                    </a:lnTo>
                    <a:lnTo>
                      <a:pt x="3362" y="1776"/>
                    </a:lnTo>
                    <a:lnTo>
                      <a:pt x="3329" y="1731"/>
                    </a:lnTo>
                    <a:lnTo>
                      <a:pt x="3295" y="1686"/>
                    </a:lnTo>
                    <a:lnTo>
                      <a:pt x="3260" y="1642"/>
                    </a:lnTo>
                    <a:lnTo>
                      <a:pt x="3225" y="1599"/>
                    </a:lnTo>
                    <a:lnTo>
                      <a:pt x="3189" y="1556"/>
                    </a:lnTo>
                    <a:lnTo>
                      <a:pt x="3154" y="1513"/>
                    </a:lnTo>
                    <a:lnTo>
                      <a:pt x="3117" y="1471"/>
                    </a:lnTo>
                    <a:lnTo>
                      <a:pt x="3081" y="1430"/>
                    </a:lnTo>
                    <a:lnTo>
                      <a:pt x="3044" y="1389"/>
                    </a:lnTo>
                    <a:lnTo>
                      <a:pt x="3006" y="1348"/>
                    </a:lnTo>
                    <a:lnTo>
                      <a:pt x="2968" y="1307"/>
                    </a:lnTo>
                    <a:lnTo>
                      <a:pt x="2929" y="1268"/>
                    </a:lnTo>
                    <a:lnTo>
                      <a:pt x="2890" y="1229"/>
                    </a:lnTo>
                    <a:lnTo>
                      <a:pt x="2851" y="1191"/>
                    </a:lnTo>
                    <a:lnTo>
                      <a:pt x="2811" y="1152"/>
                    </a:lnTo>
                    <a:lnTo>
                      <a:pt x="2771" y="1115"/>
                    </a:lnTo>
                    <a:lnTo>
                      <a:pt x="2730" y="1078"/>
                    </a:lnTo>
                    <a:lnTo>
                      <a:pt x="2689" y="1042"/>
                    </a:lnTo>
                    <a:lnTo>
                      <a:pt x="2648" y="1005"/>
                    </a:lnTo>
                    <a:lnTo>
                      <a:pt x="2606" y="970"/>
                    </a:lnTo>
                    <a:lnTo>
                      <a:pt x="2564" y="935"/>
                    </a:lnTo>
                    <a:lnTo>
                      <a:pt x="2521" y="901"/>
                    </a:lnTo>
                    <a:lnTo>
                      <a:pt x="2479" y="867"/>
                    </a:lnTo>
                    <a:lnTo>
                      <a:pt x="2435" y="834"/>
                    </a:lnTo>
                    <a:lnTo>
                      <a:pt x="2392" y="802"/>
                    </a:lnTo>
                    <a:lnTo>
                      <a:pt x="2347" y="769"/>
                    </a:lnTo>
                    <a:lnTo>
                      <a:pt x="2303" y="737"/>
                    </a:lnTo>
                    <a:lnTo>
                      <a:pt x="2258" y="707"/>
                    </a:lnTo>
                    <a:lnTo>
                      <a:pt x="2213" y="676"/>
                    </a:lnTo>
                    <a:lnTo>
                      <a:pt x="2167" y="647"/>
                    </a:lnTo>
                    <a:lnTo>
                      <a:pt x="2121" y="619"/>
                    </a:lnTo>
                    <a:lnTo>
                      <a:pt x="2076" y="589"/>
                    </a:lnTo>
                    <a:lnTo>
                      <a:pt x="2029" y="562"/>
                    </a:lnTo>
                    <a:lnTo>
                      <a:pt x="1982" y="535"/>
                    </a:lnTo>
                    <a:lnTo>
                      <a:pt x="1935" y="508"/>
                    </a:lnTo>
                    <a:lnTo>
                      <a:pt x="1888" y="482"/>
                    </a:lnTo>
                    <a:lnTo>
                      <a:pt x="1840" y="457"/>
                    </a:lnTo>
                    <a:lnTo>
                      <a:pt x="1791" y="432"/>
                    </a:lnTo>
                    <a:lnTo>
                      <a:pt x="1743" y="407"/>
                    </a:lnTo>
                    <a:lnTo>
                      <a:pt x="1694" y="385"/>
                    </a:lnTo>
                    <a:lnTo>
                      <a:pt x="1646" y="361"/>
                    </a:lnTo>
                    <a:lnTo>
                      <a:pt x="1596" y="339"/>
                    </a:lnTo>
                    <a:lnTo>
                      <a:pt x="1547" y="318"/>
                    </a:lnTo>
                    <a:lnTo>
                      <a:pt x="1497" y="296"/>
                    </a:lnTo>
                    <a:lnTo>
                      <a:pt x="1446" y="276"/>
                    </a:lnTo>
                    <a:lnTo>
                      <a:pt x="1396" y="257"/>
                    </a:lnTo>
                    <a:lnTo>
                      <a:pt x="1345" y="237"/>
                    </a:lnTo>
                    <a:lnTo>
                      <a:pt x="1295" y="219"/>
                    </a:lnTo>
                    <a:lnTo>
                      <a:pt x="1243" y="202"/>
                    </a:lnTo>
                    <a:lnTo>
                      <a:pt x="1191" y="185"/>
                    </a:lnTo>
                    <a:lnTo>
                      <a:pt x="1140" y="170"/>
                    </a:lnTo>
                    <a:lnTo>
                      <a:pt x="1088" y="154"/>
                    </a:lnTo>
                    <a:lnTo>
                      <a:pt x="1035" y="139"/>
                    </a:lnTo>
                    <a:lnTo>
                      <a:pt x="983" y="126"/>
                    </a:lnTo>
                    <a:lnTo>
                      <a:pt x="930" y="112"/>
                    </a:lnTo>
                    <a:lnTo>
                      <a:pt x="877" y="100"/>
                    </a:lnTo>
                    <a:lnTo>
                      <a:pt x="824" y="87"/>
                    </a:lnTo>
                    <a:lnTo>
                      <a:pt x="770" y="77"/>
                    </a:lnTo>
                    <a:lnTo>
                      <a:pt x="717" y="66"/>
                    </a:lnTo>
                    <a:lnTo>
                      <a:pt x="663" y="57"/>
                    </a:lnTo>
                    <a:lnTo>
                      <a:pt x="608" y="47"/>
                    </a:lnTo>
                    <a:lnTo>
                      <a:pt x="555" y="40"/>
                    </a:lnTo>
                    <a:lnTo>
                      <a:pt x="500" y="32"/>
                    </a:lnTo>
                    <a:lnTo>
                      <a:pt x="444" y="25"/>
                    </a:lnTo>
                    <a:lnTo>
                      <a:pt x="390" y="19"/>
                    </a:lnTo>
                    <a:lnTo>
                      <a:pt x="335" y="15"/>
                    </a:lnTo>
                    <a:lnTo>
                      <a:pt x="279" y="10"/>
                    </a:lnTo>
                    <a:lnTo>
                      <a:pt x="224" y="7"/>
                    </a:lnTo>
                    <a:lnTo>
                      <a:pt x="168" y="3"/>
                    </a:lnTo>
                    <a:lnTo>
                      <a:pt x="112" y="2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102"/>
                    </a:lnTo>
                    <a:lnTo>
                      <a:pt x="56" y="103"/>
                    </a:lnTo>
                    <a:lnTo>
                      <a:pt x="110" y="103"/>
                    </a:lnTo>
                    <a:lnTo>
                      <a:pt x="165" y="105"/>
                    </a:lnTo>
                    <a:lnTo>
                      <a:pt x="220" y="109"/>
                    </a:lnTo>
                    <a:lnTo>
                      <a:pt x="274" y="112"/>
                    </a:lnTo>
                    <a:lnTo>
                      <a:pt x="328" y="116"/>
                    </a:lnTo>
                    <a:lnTo>
                      <a:pt x="382" y="121"/>
                    </a:lnTo>
                    <a:lnTo>
                      <a:pt x="436" y="127"/>
                    </a:lnTo>
                    <a:lnTo>
                      <a:pt x="489" y="133"/>
                    </a:lnTo>
                    <a:lnTo>
                      <a:pt x="543" y="140"/>
                    </a:lnTo>
                    <a:lnTo>
                      <a:pt x="596" y="148"/>
                    </a:lnTo>
                    <a:lnTo>
                      <a:pt x="649" y="157"/>
                    </a:lnTo>
                    <a:lnTo>
                      <a:pt x="701" y="166"/>
                    </a:lnTo>
                    <a:lnTo>
                      <a:pt x="754" y="176"/>
                    </a:lnTo>
                    <a:lnTo>
                      <a:pt x="807" y="188"/>
                    </a:lnTo>
                    <a:lnTo>
                      <a:pt x="859" y="199"/>
                    </a:lnTo>
                    <a:lnTo>
                      <a:pt x="911" y="211"/>
                    </a:lnTo>
                    <a:lnTo>
                      <a:pt x="963" y="224"/>
                    </a:lnTo>
                    <a:lnTo>
                      <a:pt x="1014" y="239"/>
                    </a:lnTo>
                    <a:lnTo>
                      <a:pt x="1065" y="252"/>
                    </a:lnTo>
                    <a:lnTo>
                      <a:pt x="1115" y="268"/>
                    </a:lnTo>
                    <a:lnTo>
                      <a:pt x="1167" y="284"/>
                    </a:lnTo>
                    <a:lnTo>
                      <a:pt x="1217" y="300"/>
                    </a:lnTo>
                    <a:lnTo>
                      <a:pt x="1267" y="317"/>
                    </a:lnTo>
                    <a:lnTo>
                      <a:pt x="1317" y="335"/>
                    </a:lnTo>
                    <a:lnTo>
                      <a:pt x="1366" y="353"/>
                    </a:lnTo>
                    <a:lnTo>
                      <a:pt x="1416" y="372"/>
                    </a:lnTo>
                    <a:lnTo>
                      <a:pt x="1466" y="392"/>
                    </a:lnTo>
                    <a:lnTo>
                      <a:pt x="1514" y="413"/>
                    </a:lnTo>
                    <a:lnTo>
                      <a:pt x="1563" y="434"/>
                    </a:lnTo>
                    <a:lnTo>
                      <a:pt x="1611" y="456"/>
                    </a:lnTo>
                    <a:lnTo>
                      <a:pt x="1659" y="477"/>
                    </a:lnTo>
                    <a:lnTo>
                      <a:pt x="1706" y="501"/>
                    </a:lnTo>
                    <a:lnTo>
                      <a:pt x="1754" y="525"/>
                    </a:lnTo>
                    <a:lnTo>
                      <a:pt x="1802" y="549"/>
                    </a:lnTo>
                    <a:lnTo>
                      <a:pt x="1848" y="573"/>
                    </a:lnTo>
                    <a:lnTo>
                      <a:pt x="1895" y="599"/>
                    </a:lnTo>
                    <a:lnTo>
                      <a:pt x="1940" y="625"/>
                    </a:lnTo>
                    <a:lnTo>
                      <a:pt x="1987" y="651"/>
                    </a:lnTo>
                    <a:lnTo>
                      <a:pt x="2032" y="679"/>
                    </a:lnTo>
                    <a:lnTo>
                      <a:pt x="2077" y="707"/>
                    </a:lnTo>
                    <a:lnTo>
                      <a:pt x="2122" y="735"/>
                    </a:lnTo>
                    <a:lnTo>
                      <a:pt x="2167" y="765"/>
                    </a:lnTo>
                    <a:lnTo>
                      <a:pt x="2211" y="794"/>
                    </a:lnTo>
                    <a:lnTo>
                      <a:pt x="2255" y="824"/>
                    </a:lnTo>
                    <a:lnTo>
                      <a:pt x="2299" y="855"/>
                    </a:lnTo>
                    <a:lnTo>
                      <a:pt x="2341" y="887"/>
                    </a:lnTo>
                    <a:lnTo>
                      <a:pt x="2384" y="918"/>
                    </a:lnTo>
                    <a:lnTo>
                      <a:pt x="2426" y="951"/>
                    </a:lnTo>
                    <a:lnTo>
                      <a:pt x="2469" y="984"/>
                    </a:lnTo>
                    <a:lnTo>
                      <a:pt x="2510" y="1018"/>
                    </a:lnTo>
                    <a:lnTo>
                      <a:pt x="2552" y="1052"/>
                    </a:lnTo>
                    <a:lnTo>
                      <a:pt x="2592" y="1087"/>
                    </a:lnTo>
                    <a:lnTo>
                      <a:pt x="2633" y="1122"/>
                    </a:lnTo>
                    <a:lnTo>
                      <a:pt x="2673" y="1157"/>
                    </a:lnTo>
                    <a:lnTo>
                      <a:pt x="2713" y="1193"/>
                    </a:lnTo>
                    <a:lnTo>
                      <a:pt x="2752" y="1230"/>
                    </a:lnTo>
                    <a:lnTo>
                      <a:pt x="2791" y="1268"/>
                    </a:lnTo>
                    <a:lnTo>
                      <a:pt x="2830" y="1305"/>
                    </a:lnTo>
                    <a:lnTo>
                      <a:pt x="2867" y="1344"/>
                    </a:lnTo>
                    <a:lnTo>
                      <a:pt x="2906" y="1382"/>
                    </a:lnTo>
                    <a:lnTo>
                      <a:pt x="2943" y="1422"/>
                    </a:lnTo>
                    <a:lnTo>
                      <a:pt x="2980" y="1461"/>
                    </a:lnTo>
                    <a:lnTo>
                      <a:pt x="3016" y="1502"/>
                    </a:lnTo>
                    <a:lnTo>
                      <a:pt x="3053" y="1543"/>
                    </a:lnTo>
                    <a:lnTo>
                      <a:pt x="3088" y="1583"/>
                    </a:lnTo>
                    <a:lnTo>
                      <a:pt x="3123" y="1625"/>
                    </a:lnTo>
                    <a:lnTo>
                      <a:pt x="3158" y="1667"/>
                    </a:lnTo>
                    <a:lnTo>
                      <a:pt x="3192" y="1710"/>
                    </a:lnTo>
                    <a:lnTo>
                      <a:pt x="3226" y="1753"/>
                    </a:lnTo>
                    <a:lnTo>
                      <a:pt x="3259" y="1797"/>
                    </a:lnTo>
                    <a:lnTo>
                      <a:pt x="3292" y="1841"/>
                    </a:lnTo>
                    <a:lnTo>
                      <a:pt x="3325" y="1885"/>
                    </a:lnTo>
                    <a:lnTo>
                      <a:pt x="3356" y="1931"/>
                    </a:lnTo>
                    <a:lnTo>
                      <a:pt x="3388" y="1975"/>
                    </a:lnTo>
                    <a:lnTo>
                      <a:pt x="3419" y="2021"/>
                    </a:lnTo>
                    <a:lnTo>
                      <a:pt x="3449" y="2067"/>
                    </a:lnTo>
                    <a:lnTo>
                      <a:pt x="3480" y="2114"/>
                    </a:lnTo>
                    <a:lnTo>
                      <a:pt x="3509" y="2161"/>
                    </a:lnTo>
                    <a:lnTo>
                      <a:pt x="3538" y="2208"/>
                    </a:lnTo>
                    <a:lnTo>
                      <a:pt x="3567" y="2256"/>
                    </a:lnTo>
                    <a:lnTo>
                      <a:pt x="3595" y="2304"/>
                    </a:lnTo>
                    <a:lnTo>
                      <a:pt x="3622" y="2352"/>
                    </a:lnTo>
                    <a:lnTo>
                      <a:pt x="3650" y="2402"/>
                    </a:lnTo>
                    <a:lnTo>
                      <a:pt x="3676" y="2451"/>
                    </a:lnTo>
                    <a:lnTo>
                      <a:pt x="3702" y="2501"/>
                    </a:lnTo>
                    <a:lnTo>
                      <a:pt x="3728" y="2551"/>
                    </a:lnTo>
                    <a:lnTo>
                      <a:pt x="3752" y="2601"/>
                    </a:lnTo>
                    <a:lnTo>
                      <a:pt x="3776" y="2652"/>
                    </a:lnTo>
                    <a:lnTo>
                      <a:pt x="3801" y="2703"/>
                    </a:lnTo>
                    <a:lnTo>
                      <a:pt x="3824" y="2755"/>
                    </a:lnTo>
                    <a:lnTo>
                      <a:pt x="3847" y="2807"/>
                    </a:lnTo>
                    <a:lnTo>
                      <a:pt x="3869" y="2859"/>
                    </a:lnTo>
                    <a:lnTo>
                      <a:pt x="3891" y="2912"/>
                    </a:lnTo>
                    <a:lnTo>
                      <a:pt x="3912" y="2964"/>
                    </a:lnTo>
                    <a:lnTo>
                      <a:pt x="3932" y="3018"/>
                    </a:lnTo>
                    <a:lnTo>
                      <a:pt x="3952" y="3072"/>
                    </a:lnTo>
                    <a:lnTo>
                      <a:pt x="3972" y="3126"/>
                    </a:lnTo>
                    <a:lnTo>
                      <a:pt x="3991" y="3180"/>
                    </a:lnTo>
                    <a:lnTo>
                      <a:pt x="4009" y="3234"/>
                    </a:lnTo>
                    <a:lnTo>
                      <a:pt x="4027" y="3290"/>
                    </a:lnTo>
                    <a:lnTo>
                      <a:pt x="4043" y="3344"/>
                    </a:lnTo>
                    <a:lnTo>
                      <a:pt x="4061" y="3400"/>
                    </a:lnTo>
                    <a:lnTo>
                      <a:pt x="4076" y="3456"/>
                    </a:lnTo>
                    <a:lnTo>
                      <a:pt x="4092" y="3512"/>
                    </a:lnTo>
                    <a:lnTo>
                      <a:pt x="4106" y="3568"/>
                    </a:lnTo>
                    <a:lnTo>
                      <a:pt x="4120" y="3625"/>
                    </a:lnTo>
                    <a:lnTo>
                      <a:pt x="4135" y="3682"/>
                    </a:lnTo>
                    <a:lnTo>
                      <a:pt x="4147" y="3739"/>
                    </a:lnTo>
                    <a:lnTo>
                      <a:pt x="4159" y="3797"/>
                    </a:lnTo>
                    <a:lnTo>
                      <a:pt x="4171" y="3854"/>
                    </a:lnTo>
                    <a:lnTo>
                      <a:pt x="4182" y="3912"/>
                    </a:lnTo>
                    <a:lnTo>
                      <a:pt x="4192" y="3971"/>
                    </a:lnTo>
                    <a:lnTo>
                      <a:pt x="4201" y="4030"/>
                    </a:lnTo>
                    <a:lnTo>
                      <a:pt x="4212" y="4088"/>
                    </a:lnTo>
                    <a:lnTo>
                      <a:pt x="4220" y="4147"/>
                    </a:lnTo>
                    <a:lnTo>
                      <a:pt x="4228" y="4206"/>
                    </a:lnTo>
                    <a:lnTo>
                      <a:pt x="4235" y="4266"/>
                    </a:lnTo>
                    <a:lnTo>
                      <a:pt x="4241" y="4325"/>
                    </a:lnTo>
                    <a:lnTo>
                      <a:pt x="4247" y="4385"/>
                    </a:lnTo>
                    <a:lnTo>
                      <a:pt x="4252" y="4445"/>
                    </a:lnTo>
                    <a:lnTo>
                      <a:pt x="4256" y="4506"/>
                    </a:lnTo>
                    <a:lnTo>
                      <a:pt x="4260" y="4566"/>
                    </a:lnTo>
                    <a:lnTo>
                      <a:pt x="4263" y="4627"/>
                    </a:lnTo>
                    <a:lnTo>
                      <a:pt x="4266" y="4688"/>
                    </a:lnTo>
                    <a:lnTo>
                      <a:pt x="4267" y="4749"/>
                    </a:lnTo>
                    <a:lnTo>
                      <a:pt x="4268" y="4810"/>
                    </a:lnTo>
                    <a:lnTo>
                      <a:pt x="4269" y="4871"/>
                    </a:lnTo>
                    <a:lnTo>
                      <a:pt x="4360" y="4871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8"/>
              <p:cNvSpPr>
                <a:spLocks/>
              </p:cNvSpPr>
              <p:nvPr/>
            </p:nvSpPr>
            <p:spPr bwMode="auto">
              <a:xfrm>
                <a:off x="4754" y="2221"/>
                <a:ext cx="727" cy="696"/>
              </a:xfrm>
              <a:custGeom>
                <a:avLst/>
                <a:gdLst>
                  <a:gd name="T0" fmla="*/ 0 w 4360"/>
                  <a:gd name="T1" fmla="*/ 0 h 4872"/>
                  <a:gd name="T2" fmla="*/ 0 w 4360"/>
                  <a:gd name="T3" fmla="*/ 0 h 4872"/>
                  <a:gd name="T4" fmla="*/ 0 w 4360"/>
                  <a:gd name="T5" fmla="*/ 0 h 4872"/>
                  <a:gd name="T6" fmla="*/ 0 w 4360"/>
                  <a:gd name="T7" fmla="*/ 0 h 4872"/>
                  <a:gd name="T8" fmla="*/ 0 w 4360"/>
                  <a:gd name="T9" fmla="*/ 0 h 4872"/>
                  <a:gd name="T10" fmla="*/ 0 w 4360"/>
                  <a:gd name="T11" fmla="*/ 0 h 4872"/>
                  <a:gd name="T12" fmla="*/ 0 w 4360"/>
                  <a:gd name="T13" fmla="*/ 0 h 4872"/>
                  <a:gd name="T14" fmla="*/ 0 w 4360"/>
                  <a:gd name="T15" fmla="*/ 0 h 4872"/>
                  <a:gd name="T16" fmla="*/ 0 w 4360"/>
                  <a:gd name="T17" fmla="*/ 0 h 4872"/>
                  <a:gd name="T18" fmla="*/ 0 w 4360"/>
                  <a:gd name="T19" fmla="*/ 0 h 4872"/>
                  <a:gd name="T20" fmla="*/ 0 w 4360"/>
                  <a:gd name="T21" fmla="*/ 0 h 4872"/>
                  <a:gd name="T22" fmla="*/ 0 w 4360"/>
                  <a:gd name="T23" fmla="*/ 0 h 4872"/>
                  <a:gd name="T24" fmla="*/ 0 w 4360"/>
                  <a:gd name="T25" fmla="*/ 0 h 4872"/>
                  <a:gd name="T26" fmla="*/ 1 w 4360"/>
                  <a:gd name="T27" fmla="*/ 0 h 4872"/>
                  <a:gd name="T28" fmla="*/ 1 w 4360"/>
                  <a:gd name="T29" fmla="*/ 0 h 4872"/>
                  <a:gd name="T30" fmla="*/ 1 w 4360"/>
                  <a:gd name="T31" fmla="*/ 0 h 4872"/>
                  <a:gd name="T32" fmla="*/ 1 w 4360"/>
                  <a:gd name="T33" fmla="*/ 0 h 4872"/>
                  <a:gd name="T34" fmla="*/ 1 w 4360"/>
                  <a:gd name="T35" fmla="*/ 0 h 4872"/>
                  <a:gd name="T36" fmla="*/ 1 w 4360"/>
                  <a:gd name="T37" fmla="*/ 0 h 4872"/>
                  <a:gd name="T38" fmla="*/ 1 w 4360"/>
                  <a:gd name="T39" fmla="*/ 0 h 4872"/>
                  <a:gd name="T40" fmla="*/ 1 w 4360"/>
                  <a:gd name="T41" fmla="*/ 0 h 4872"/>
                  <a:gd name="T42" fmla="*/ 1 w 4360"/>
                  <a:gd name="T43" fmla="*/ 0 h 4872"/>
                  <a:gd name="T44" fmla="*/ 1 w 4360"/>
                  <a:gd name="T45" fmla="*/ 0 h 4872"/>
                  <a:gd name="T46" fmla="*/ 1 w 4360"/>
                  <a:gd name="T47" fmla="*/ 0 h 4872"/>
                  <a:gd name="T48" fmla="*/ 1 w 4360"/>
                  <a:gd name="T49" fmla="*/ 0 h 4872"/>
                  <a:gd name="T50" fmla="*/ 1 w 4360"/>
                  <a:gd name="T51" fmla="*/ 0 h 4872"/>
                  <a:gd name="T52" fmla="*/ 1 w 4360"/>
                  <a:gd name="T53" fmla="*/ 0 h 4872"/>
                  <a:gd name="T54" fmla="*/ 1 w 4360"/>
                  <a:gd name="T55" fmla="*/ 0 h 4872"/>
                  <a:gd name="T56" fmla="*/ 1 w 4360"/>
                  <a:gd name="T57" fmla="*/ 0 h 4872"/>
                  <a:gd name="T58" fmla="*/ 1 w 4360"/>
                  <a:gd name="T59" fmla="*/ 0 h 4872"/>
                  <a:gd name="T60" fmla="*/ 1 w 4360"/>
                  <a:gd name="T61" fmla="*/ 0 h 4872"/>
                  <a:gd name="T62" fmla="*/ 1 w 4360"/>
                  <a:gd name="T63" fmla="*/ 0 h 4872"/>
                  <a:gd name="T64" fmla="*/ 1 w 4360"/>
                  <a:gd name="T65" fmla="*/ 0 h 4872"/>
                  <a:gd name="T66" fmla="*/ 1 w 4360"/>
                  <a:gd name="T67" fmla="*/ 0 h 4872"/>
                  <a:gd name="T68" fmla="*/ 1 w 4360"/>
                  <a:gd name="T69" fmla="*/ 0 h 4872"/>
                  <a:gd name="T70" fmla="*/ 1 w 4360"/>
                  <a:gd name="T71" fmla="*/ 0 h 4872"/>
                  <a:gd name="T72" fmla="*/ 1 w 4360"/>
                  <a:gd name="T73" fmla="*/ 0 h 4872"/>
                  <a:gd name="T74" fmla="*/ 1 w 4360"/>
                  <a:gd name="T75" fmla="*/ 0 h 4872"/>
                  <a:gd name="T76" fmla="*/ 0 w 4360"/>
                  <a:gd name="T77" fmla="*/ 0 h 4872"/>
                  <a:gd name="T78" fmla="*/ 0 w 4360"/>
                  <a:gd name="T79" fmla="*/ 0 h 4872"/>
                  <a:gd name="T80" fmla="*/ 0 w 4360"/>
                  <a:gd name="T81" fmla="*/ 0 h 4872"/>
                  <a:gd name="T82" fmla="*/ 0 w 4360"/>
                  <a:gd name="T83" fmla="*/ 0 h 4872"/>
                  <a:gd name="T84" fmla="*/ 0 w 4360"/>
                  <a:gd name="T85" fmla="*/ 0 h 4872"/>
                  <a:gd name="T86" fmla="*/ 0 w 4360"/>
                  <a:gd name="T87" fmla="*/ 0 h 4872"/>
                  <a:gd name="T88" fmla="*/ 0 w 4360"/>
                  <a:gd name="T89" fmla="*/ 0 h 4872"/>
                  <a:gd name="T90" fmla="*/ 0 w 4360"/>
                  <a:gd name="T91" fmla="*/ 0 h 4872"/>
                  <a:gd name="T92" fmla="*/ 0 w 4360"/>
                  <a:gd name="T93" fmla="*/ 0 h 4872"/>
                  <a:gd name="T94" fmla="*/ 0 w 4360"/>
                  <a:gd name="T95" fmla="*/ 0 h 4872"/>
                  <a:gd name="T96" fmla="*/ 0 w 4360"/>
                  <a:gd name="T97" fmla="*/ 0 h 4872"/>
                  <a:gd name="T98" fmla="*/ 0 w 4360"/>
                  <a:gd name="T99" fmla="*/ 0 h 4872"/>
                  <a:gd name="T100" fmla="*/ 0 w 4360"/>
                  <a:gd name="T101" fmla="*/ 0 h 4872"/>
                  <a:gd name="T102" fmla="*/ 0 w 4360"/>
                  <a:gd name="T103" fmla="*/ 0 h 48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60"/>
                  <a:gd name="T157" fmla="*/ 0 h 4872"/>
                  <a:gd name="T158" fmla="*/ 4360 w 4360"/>
                  <a:gd name="T159" fmla="*/ 4872 h 48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60" h="4872">
                    <a:moveTo>
                      <a:pt x="0" y="4872"/>
                    </a:moveTo>
                    <a:lnTo>
                      <a:pt x="0" y="4872"/>
                    </a:lnTo>
                    <a:lnTo>
                      <a:pt x="57" y="4872"/>
                    </a:lnTo>
                    <a:lnTo>
                      <a:pt x="112" y="4870"/>
                    </a:lnTo>
                    <a:lnTo>
                      <a:pt x="168" y="4869"/>
                    </a:lnTo>
                    <a:lnTo>
                      <a:pt x="224" y="4865"/>
                    </a:lnTo>
                    <a:lnTo>
                      <a:pt x="279" y="4862"/>
                    </a:lnTo>
                    <a:lnTo>
                      <a:pt x="335" y="4857"/>
                    </a:lnTo>
                    <a:lnTo>
                      <a:pt x="390" y="4853"/>
                    </a:lnTo>
                    <a:lnTo>
                      <a:pt x="445" y="4847"/>
                    </a:lnTo>
                    <a:lnTo>
                      <a:pt x="500" y="4840"/>
                    </a:lnTo>
                    <a:lnTo>
                      <a:pt x="555" y="4832"/>
                    </a:lnTo>
                    <a:lnTo>
                      <a:pt x="608" y="4825"/>
                    </a:lnTo>
                    <a:lnTo>
                      <a:pt x="663" y="4815"/>
                    </a:lnTo>
                    <a:lnTo>
                      <a:pt x="717" y="4806"/>
                    </a:lnTo>
                    <a:lnTo>
                      <a:pt x="770" y="4796"/>
                    </a:lnTo>
                    <a:lnTo>
                      <a:pt x="824" y="4785"/>
                    </a:lnTo>
                    <a:lnTo>
                      <a:pt x="877" y="4773"/>
                    </a:lnTo>
                    <a:lnTo>
                      <a:pt x="930" y="4760"/>
                    </a:lnTo>
                    <a:lnTo>
                      <a:pt x="983" y="4746"/>
                    </a:lnTo>
                    <a:lnTo>
                      <a:pt x="1035" y="4733"/>
                    </a:lnTo>
                    <a:lnTo>
                      <a:pt x="1088" y="4718"/>
                    </a:lnTo>
                    <a:lnTo>
                      <a:pt x="1140" y="4702"/>
                    </a:lnTo>
                    <a:lnTo>
                      <a:pt x="1191" y="4687"/>
                    </a:lnTo>
                    <a:lnTo>
                      <a:pt x="1243" y="4670"/>
                    </a:lnTo>
                    <a:lnTo>
                      <a:pt x="1295" y="4653"/>
                    </a:lnTo>
                    <a:lnTo>
                      <a:pt x="1345" y="4635"/>
                    </a:lnTo>
                    <a:lnTo>
                      <a:pt x="1396" y="4615"/>
                    </a:lnTo>
                    <a:lnTo>
                      <a:pt x="1446" y="4596"/>
                    </a:lnTo>
                    <a:lnTo>
                      <a:pt x="1497" y="4576"/>
                    </a:lnTo>
                    <a:lnTo>
                      <a:pt x="1547" y="4554"/>
                    </a:lnTo>
                    <a:lnTo>
                      <a:pt x="1596" y="4533"/>
                    </a:lnTo>
                    <a:lnTo>
                      <a:pt x="1646" y="4511"/>
                    </a:lnTo>
                    <a:lnTo>
                      <a:pt x="1694" y="4488"/>
                    </a:lnTo>
                    <a:lnTo>
                      <a:pt x="1743" y="4465"/>
                    </a:lnTo>
                    <a:lnTo>
                      <a:pt x="1791" y="4440"/>
                    </a:lnTo>
                    <a:lnTo>
                      <a:pt x="1840" y="4415"/>
                    </a:lnTo>
                    <a:lnTo>
                      <a:pt x="1888" y="4390"/>
                    </a:lnTo>
                    <a:lnTo>
                      <a:pt x="1935" y="4364"/>
                    </a:lnTo>
                    <a:lnTo>
                      <a:pt x="1982" y="4337"/>
                    </a:lnTo>
                    <a:lnTo>
                      <a:pt x="2029" y="4310"/>
                    </a:lnTo>
                    <a:lnTo>
                      <a:pt x="2076" y="4283"/>
                    </a:lnTo>
                    <a:lnTo>
                      <a:pt x="2121" y="4255"/>
                    </a:lnTo>
                    <a:lnTo>
                      <a:pt x="2167" y="4225"/>
                    </a:lnTo>
                    <a:lnTo>
                      <a:pt x="2213" y="4196"/>
                    </a:lnTo>
                    <a:lnTo>
                      <a:pt x="2258" y="4165"/>
                    </a:lnTo>
                    <a:lnTo>
                      <a:pt x="2303" y="4135"/>
                    </a:lnTo>
                    <a:lnTo>
                      <a:pt x="2347" y="4103"/>
                    </a:lnTo>
                    <a:lnTo>
                      <a:pt x="2392" y="4070"/>
                    </a:lnTo>
                    <a:lnTo>
                      <a:pt x="2435" y="4039"/>
                    </a:lnTo>
                    <a:lnTo>
                      <a:pt x="2478" y="4005"/>
                    </a:lnTo>
                    <a:lnTo>
                      <a:pt x="2521" y="3971"/>
                    </a:lnTo>
                    <a:lnTo>
                      <a:pt x="2564" y="3937"/>
                    </a:lnTo>
                    <a:lnTo>
                      <a:pt x="2606" y="3902"/>
                    </a:lnTo>
                    <a:lnTo>
                      <a:pt x="2648" y="3867"/>
                    </a:lnTo>
                    <a:lnTo>
                      <a:pt x="2689" y="3830"/>
                    </a:lnTo>
                    <a:lnTo>
                      <a:pt x="2730" y="3794"/>
                    </a:lnTo>
                    <a:lnTo>
                      <a:pt x="2771" y="3757"/>
                    </a:lnTo>
                    <a:lnTo>
                      <a:pt x="2811" y="3720"/>
                    </a:lnTo>
                    <a:lnTo>
                      <a:pt x="2851" y="3681"/>
                    </a:lnTo>
                    <a:lnTo>
                      <a:pt x="2890" y="3643"/>
                    </a:lnTo>
                    <a:lnTo>
                      <a:pt x="2929" y="3604"/>
                    </a:lnTo>
                    <a:lnTo>
                      <a:pt x="2968" y="3565"/>
                    </a:lnTo>
                    <a:lnTo>
                      <a:pt x="3006" y="3524"/>
                    </a:lnTo>
                    <a:lnTo>
                      <a:pt x="3044" y="3483"/>
                    </a:lnTo>
                    <a:lnTo>
                      <a:pt x="3081" y="3443"/>
                    </a:lnTo>
                    <a:lnTo>
                      <a:pt x="3117" y="3401"/>
                    </a:lnTo>
                    <a:lnTo>
                      <a:pt x="3154" y="3359"/>
                    </a:lnTo>
                    <a:lnTo>
                      <a:pt x="3189" y="3316"/>
                    </a:lnTo>
                    <a:lnTo>
                      <a:pt x="3225" y="3273"/>
                    </a:lnTo>
                    <a:lnTo>
                      <a:pt x="3260" y="3230"/>
                    </a:lnTo>
                    <a:lnTo>
                      <a:pt x="3295" y="3186"/>
                    </a:lnTo>
                    <a:lnTo>
                      <a:pt x="3329" y="3141"/>
                    </a:lnTo>
                    <a:lnTo>
                      <a:pt x="3362" y="3096"/>
                    </a:lnTo>
                    <a:lnTo>
                      <a:pt x="3396" y="3051"/>
                    </a:lnTo>
                    <a:lnTo>
                      <a:pt x="3428" y="3005"/>
                    </a:lnTo>
                    <a:lnTo>
                      <a:pt x="3461" y="2958"/>
                    </a:lnTo>
                    <a:lnTo>
                      <a:pt x="3492" y="2912"/>
                    </a:lnTo>
                    <a:lnTo>
                      <a:pt x="3523" y="2865"/>
                    </a:lnTo>
                    <a:lnTo>
                      <a:pt x="3554" y="2817"/>
                    </a:lnTo>
                    <a:lnTo>
                      <a:pt x="3584" y="2770"/>
                    </a:lnTo>
                    <a:lnTo>
                      <a:pt x="3613" y="2721"/>
                    </a:lnTo>
                    <a:lnTo>
                      <a:pt x="3643" y="2672"/>
                    </a:lnTo>
                    <a:lnTo>
                      <a:pt x="3671" y="2623"/>
                    </a:lnTo>
                    <a:lnTo>
                      <a:pt x="3699" y="2573"/>
                    </a:lnTo>
                    <a:lnTo>
                      <a:pt x="3727" y="2523"/>
                    </a:lnTo>
                    <a:lnTo>
                      <a:pt x="3754" y="2473"/>
                    </a:lnTo>
                    <a:lnTo>
                      <a:pt x="3780" y="2422"/>
                    </a:lnTo>
                    <a:lnTo>
                      <a:pt x="3807" y="2372"/>
                    </a:lnTo>
                    <a:lnTo>
                      <a:pt x="3832" y="2320"/>
                    </a:lnTo>
                    <a:lnTo>
                      <a:pt x="3857" y="2267"/>
                    </a:lnTo>
                    <a:lnTo>
                      <a:pt x="3882" y="2215"/>
                    </a:lnTo>
                    <a:lnTo>
                      <a:pt x="3906" y="2162"/>
                    </a:lnTo>
                    <a:lnTo>
                      <a:pt x="3929" y="2109"/>
                    </a:lnTo>
                    <a:lnTo>
                      <a:pt x="3951" y="2056"/>
                    </a:lnTo>
                    <a:lnTo>
                      <a:pt x="3974" y="2002"/>
                    </a:lnTo>
                    <a:lnTo>
                      <a:pt x="3995" y="1949"/>
                    </a:lnTo>
                    <a:lnTo>
                      <a:pt x="4016" y="1893"/>
                    </a:lnTo>
                    <a:lnTo>
                      <a:pt x="4036" y="1839"/>
                    </a:lnTo>
                    <a:lnTo>
                      <a:pt x="4057" y="1783"/>
                    </a:lnTo>
                    <a:lnTo>
                      <a:pt x="4076" y="1728"/>
                    </a:lnTo>
                    <a:lnTo>
                      <a:pt x="4095" y="1673"/>
                    </a:lnTo>
                    <a:lnTo>
                      <a:pt x="4112" y="1616"/>
                    </a:lnTo>
                    <a:lnTo>
                      <a:pt x="4131" y="1561"/>
                    </a:lnTo>
                    <a:lnTo>
                      <a:pt x="4147" y="1503"/>
                    </a:lnTo>
                    <a:lnTo>
                      <a:pt x="4163" y="1446"/>
                    </a:lnTo>
                    <a:lnTo>
                      <a:pt x="4179" y="1389"/>
                    </a:lnTo>
                    <a:lnTo>
                      <a:pt x="4194" y="1331"/>
                    </a:lnTo>
                    <a:lnTo>
                      <a:pt x="4208" y="1273"/>
                    </a:lnTo>
                    <a:lnTo>
                      <a:pt x="4223" y="1216"/>
                    </a:lnTo>
                    <a:lnTo>
                      <a:pt x="4236" y="1157"/>
                    </a:lnTo>
                    <a:lnTo>
                      <a:pt x="4248" y="1098"/>
                    </a:lnTo>
                    <a:lnTo>
                      <a:pt x="4260" y="1039"/>
                    </a:lnTo>
                    <a:lnTo>
                      <a:pt x="4271" y="980"/>
                    </a:lnTo>
                    <a:lnTo>
                      <a:pt x="4281" y="921"/>
                    </a:lnTo>
                    <a:lnTo>
                      <a:pt x="4291" y="861"/>
                    </a:lnTo>
                    <a:lnTo>
                      <a:pt x="4301" y="801"/>
                    </a:lnTo>
                    <a:lnTo>
                      <a:pt x="4310" y="741"/>
                    </a:lnTo>
                    <a:lnTo>
                      <a:pt x="4318" y="680"/>
                    </a:lnTo>
                    <a:lnTo>
                      <a:pt x="4325" y="620"/>
                    </a:lnTo>
                    <a:lnTo>
                      <a:pt x="4332" y="559"/>
                    </a:lnTo>
                    <a:lnTo>
                      <a:pt x="4337" y="498"/>
                    </a:lnTo>
                    <a:lnTo>
                      <a:pt x="4343" y="435"/>
                    </a:lnTo>
                    <a:lnTo>
                      <a:pt x="4347" y="374"/>
                    </a:lnTo>
                    <a:lnTo>
                      <a:pt x="4351" y="312"/>
                    </a:lnTo>
                    <a:lnTo>
                      <a:pt x="4354" y="251"/>
                    </a:lnTo>
                    <a:lnTo>
                      <a:pt x="4356" y="188"/>
                    </a:lnTo>
                    <a:lnTo>
                      <a:pt x="4358" y="125"/>
                    </a:lnTo>
                    <a:lnTo>
                      <a:pt x="4359" y="63"/>
                    </a:lnTo>
                    <a:lnTo>
                      <a:pt x="4360" y="0"/>
                    </a:lnTo>
                    <a:lnTo>
                      <a:pt x="4269" y="0"/>
                    </a:lnTo>
                    <a:lnTo>
                      <a:pt x="4268" y="62"/>
                    </a:lnTo>
                    <a:lnTo>
                      <a:pt x="4267" y="123"/>
                    </a:lnTo>
                    <a:lnTo>
                      <a:pt x="4266" y="184"/>
                    </a:lnTo>
                    <a:lnTo>
                      <a:pt x="4263" y="245"/>
                    </a:lnTo>
                    <a:lnTo>
                      <a:pt x="4260" y="306"/>
                    </a:lnTo>
                    <a:lnTo>
                      <a:pt x="4256" y="366"/>
                    </a:lnTo>
                    <a:lnTo>
                      <a:pt x="4252" y="427"/>
                    </a:lnTo>
                    <a:lnTo>
                      <a:pt x="4247" y="487"/>
                    </a:lnTo>
                    <a:lnTo>
                      <a:pt x="4241" y="547"/>
                    </a:lnTo>
                    <a:lnTo>
                      <a:pt x="4235" y="606"/>
                    </a:lnTo>
                    <a:lnTo>
                      <a:pt x="4228" y="666"/>
                    </a:lnTo>
                    <a:lnTo>
                      <a:pt x="4220" y="725"/>
                    </a:lnTo>
                    <a:lnTo>
                      <a:pt x="4212" y="784"/>
                    </a:lnTo>
                    <a:lnTo>
                      <a:pt x="4201" y="842"/>
                    </a:lnTo>
                    <a:lnTo>
                      <a:pt x="4192" y="901"/>
                    </a:lnTo>
                    <a:lnTo>
                      <a:pt x="4182" y="960"/>
                    </a:lnTo>
                    <a:lnTo>
                      <a:pt x="4171" y="1018"/>
                    </a:lnTo>
                    <a:lnTo>
                      <a:pt x="4159" y="1075"/>
                    </a:lnTo>
                    <a:lnTo>
                      <a:pt x="4147" y="1133"/>
                    </a:lnTo>
                    <a:lnTo>
                      <a:pt x="4135" y="1190"/>
                    </a:lnTo>
                    <a:lnTo>
                      <a:pt x="4120" y="1247"/>
                    </a:lnTo>
                    <a:lnTo>
                      <a:pt x="4106" y="1304"/>
                    </a:lnTo>
                    <a:lnTo>
                      <a:pt x="4092" y="1360"/>
                    </a:lnTo>
                    <a:lnTo>
                      <a:pt x="4076" y="1416"/>
                    </a:lnTo>
                    <a:lnTo>
                      <a:pt x="4061" y="1472"/>
                    </a:lnTo>
                    <a:lnTo>
                      <a:pt x="4043" y="1528"/>
                    </a:lnTo>
                    <a:lnTo>
                      <a:pt x="4027" y="1582"/>
                    </a:lnTo>
                    <a:lnTo>
                      <a:pt x="4009" y="1638"/>
                    </a:lnTo>
                    <a:lnTo>
                      <a:pt x="3991" y="1692"/>
                    </a:lnTo>
                    <a:lnTo>
                      <a:pt x="3972" y="1746"/>
                    </a:lnTo>
                    <a:lnTo>
                      <a:pt x="3952" y="1800"/>
                    </a:lnTo>
                    <a:lnTo>
                      <a:pt x="3932" y="1854"/>
                    </a:lnTo>
                    <a:lnTo>
                      <a:pt x="3912" y="1908"/>
                    </a:lnTo>
                    <a:lnTo>
                      <a:pt x="3891" y="1960"/>
                    </a:lnTo>
                    <a:lnTo>
                      <a:pt x="3869" y="2013"/>
                    </a:lnTo>
                    <a:lnTo>
                      <a:pt x="3847" y="2065"/>
                    </a:lnTo>
                    <a:lnTo>
                      <a:pt x="3824" y="2117"/>
                    </a:lnTo>
                    <a:lnTo>
                      <a:pt x="3801" y="2169"/>
                    </a:lnTo>
                    <a:lnTo>
                      <a:pt x="3776" y="2220"/>
                    </a:lnTo>
                    <a:lnTo>
                      <a:pt x="3752" y="2271"/>
                    </a:lnTo>
                    <a:lnTo>
                      <a:pt x="3728" y="2321"/>
                    </a:lnTo>
                    <a:lnTo>
                      <a:pt x="3702" y="2372"/>
                    </a:lnTo>
                    <a:lnTo>
                      <a:pt x="3676" y="2421"/>
                    </a:lnTo>
                    <a:lnTo>
                      <a:pt x="3650" y="2470"/>
                    </a:lnTo>
                    <a:lnTo>
                      <a:pt x="3622" y="2520"/>
                    </a:lnTo>
                    <a:lnTo>
                      <a:pt x="3595" y="2568"/>
                    </a:lnTo>
                    <a:lnTo>
                      <a:pt x="3567" y="2616"/>
                    </a:lnTo>
                    <a:lnTo>
                      <a:pt x="3538" y="2664"/>
                    </a:lnTo>
                    <a:lnTo>
                      <a:pt x="3509" y="2711"/>
                    </a:lnTo>
                    <a:lnTo>
                      <a:pt x="3480" y="2758"/>
                    </a:lnTo>
                    <a:lnTo>
                      <a:pt x="3449" y="2805"/>
                    </a:lnTo>
                    <a:lnTo>
                      <a:pt x="3419" y="2851"/>
                    </a:lnTo>
                    <a:lnTo>
                      <a:pt x="3388" y="2897"/>
                    </a:lnTo>
                    <a:lnTo>
                      <a:pt x="3356" y="2942"/>
                    </a:lnTo>
                    <a:lnTo>
                      <a:pt x="3325" y="2987"/>
                    </a:lnTo>
                    <a:lnTo>
                      <a:pt x="3292" y="3031"/>
                    </a:lnTo>
                    <a:lnTo>
                      <a:pt x="3259" y="3075"/>
                    </a:lnTo>
                    <a:lnTo>
                      <a:pt x="3226" y="3119"/>
                    </a:lnTo>
                    <a:lnTo>
                      <a:pt x="3192" y="3162"/>
                    </a:lnTo>
                    <a:lnTo>
                      <a:pt x="3158" y="3205"/>
                    </a:lnTo>
                    <a:lnTo>
                      <a:pt x="3123" y="3247"/>
                    </a:lnTo>
                    <a:lnTo>
                      <a:pt x="3088" y="3289"/>
                    </a:lnTo>
                    <a:lnTo>
                      <a:pt x="3053" y="3329"/>
                    </a:lnTo>
                    <a:lnTo>
                      <a:pt x="3016" y="3370"/>
                    </a:lnTo>
                    <a:lnTo>
                      <a:pt x="2980" y="3411"/>
                    </a:lnTo>
                    <a:lnTo>
                      <a:pt x="2943" y="3450"/>
                    </a:lnTo>
                    <a:lnTo>
                      <a:pt x="2906" y="3490"/>
                    </a:lnTo>
                    <a:lnTo>
                      <a:pt x="2867" y="3528"/>
                    </a:lnTo>
                    <a:lnTo>
                      <a:pt x="2830" y="3567"/>
                    </a:lnTo>
                    <a:lnTo>
                      <a:pt x="2791" y="3604"/>
                    </a:lnTo>
                    <a:lnTo>
                      <a:pt x="2752" y="3642"/>
                    </a:lnTo>
                    <a:lnTo>
                      <a:pt x="2713" y="3679"/>
                    </a:lnTo>
                    <a:lnTo>
                      <a:pt x="2673" y="3715"/>
                    </a:lnTo>
                    <a:lnTo>
                      <a:pt x="2633" y="3750"/>
                    </a:lnTo>
                    <a:lnTo>
                      <a:pt x="2592" y="3785"/>
                    </a:lnTo>
                    <a:lnTo>
                      <a:pt x="2552" y="3820"/>
                    </a:lnTo>
                    <a:lnTo>
                      <a:pt x="2510" y="3854"/>
                    </a:lnTo>
                    <a:lnTo>
                      <a:pt x="2469" y="3888"/>
                    </a:lnTo>
                    <a:lnTo>
                      <a:pt x="2426" y="3921"/>
                    </a:lnTo>
                    <a:lnTo>
                      <a:pt x="2384" y="3954"/>
                    </a:lnTo>
                    <a:lnTo>
                      <a:pt x="2341" y="3985"/>
                    </a:lnTo>
                    <a:lnTo>
                      <a:pt x="2299" y="4017"/>
                    </a:lnTo>
                    <a:lnTo>
                      <a:pt x="2255" y="4048"/>
                    </a:lnTo>
                    <a:lnTo>
                      <a:pt x="2211" y="4078"/>
                    </a:lnTo>
                    <a:lnTo>
                      <a:pt x="2167" y="4108"/>
                    </a:lnTo>
                    <a:lnTo>
                      <a:pt x="2122" y="4137"/>
                    </a:lnTo>
                    <a:lnTo>
                      <a:pt x="2077" y="4165"/>
                    </a:lnTo>
                    <a:lnTo>
                      <a:pt x="2032" y="4193"/>
                    </a:lnTo>
                    <a:lnTo>
                      <a:pt x="1987" y="4221"/>
                    </a:lnTo>
                    <a:lnTo>
                      <a:pt x="1940" y="4247"/>
                    </a:lnTo>
                    <a:lnTo>
                      <a:pt x="1895" y="4273"/>
                    </a:lnTo>
                    <a:lnTo>
                      <a:pt x="1848" y="4299"/>
                    </a:lnTo>
                    <a:lnTo>
                      <a:pt x="1802" y="4324"/>
                    </a:lnTo>
                    <a:lnTo>
                      <a:pt x="1754" y="4347"/>
                    </a:lnTo>
                    <a:lnTo>
                      <a:pt x="1706" y="4371"/>
                    </a:lnTo>
                    <a:lnTo>
                      <a:pt x="1659" y="4395"/>
                    </a:lnTo>
                    <a:lnTo>
                      <a:pt x="1611" y="4416"/>
                    </a:lnTo>
                    <a:lnTo>
                      <a:pt x="1563" y="4438"/>
                    </a:lnTo>
                    <a:lnTo>
                      <a:pt x="1514" y="4459"/>
                    </a:lnTo>
                    <a:lnTo>
                      <a:pt x="1466" y="4480"/>
                    </a:lnTo>
                    <a:lnTo>
                      <a:pt x="1416" y="4500"/>
                    </a:lnTo>
                    <a:lnTo>
                      <a:pt x="1366" y="4519"/>
                    </a:lnTo>
                    <a:lnTo>
                      <a:pt x="1317" y="4537"/>
                    </a:lnTo>
                    <a:lnTo>
                      <a:pt x="1267" y="4555"/>
                    </a:lnTo>
                    <a:lnTo>
                      <a:pt x="1217" y="4572"/>
                    </a:lnTo>
                    <a:lnTo>
                      <a:pt x="1167" y="4588"/>
                    </a:lnTo>
                    <a:lnTo>
                      <a:pt x="1115" y="4604"/>
                    </a:lnTo>
                    <a:lnTo>
                      <a:pt x="1065" y="4620"/>
                    </a:lnTo>
                    <a:lnTo>
                      <a:pt x="1014" y="4633"/>
                    </a:lnTo>
                    <a:lnTo>
                      <a:pt x="963" y="4648"/>
                    </a:lnTo>
                    <a:lnTo>
                      <a:pt x="911" y="4661"/>
                    </a:lnTo>
                    <a:lnTo>
                      <a:pt x="859" y="4673"/>
                    </a:lnTo>
                    <a:lnTo>
                      <a:pt x="807" y="4684"/>
                    </a:lnTo>
                    <a:lnTo>
                      <a:pt x="754" y="4696"/>
                    </a:lnTo>
                    <a:lnTo>
                      <a:pt x="701" y="4706"/>
                    </a:lnTo>
                    <a:lnTo>
                      <a:pt x="649" y="4715"/>
                    </a:lnTo>
                    <a:lnTo>
                      <a:pt x="596" y="4724"/>
                    </a:lnTo>
                    <a:lnTo>
                      <a:pt x="543" y="4732"/>
                    </a:lnTo>
                    <a:lnTo>
                      <a:pt x="489" y="4739"/>
                    </a:lnTo>
                    <a:lnTo>
                      <a:pt x="435" y="4745"/>
                    </a:lnTo>
                    <a:lnTo>
                      <a:pt x="382" y="4751"/>
                    </a:lnTo>
                    <a:lnTo>
                      <a:pt x="328" y="4756"/>
                    </a:lnTo>
                    <a:lnTo>
                      <a:pt x="274" y="4760"/>
                    </a:lnTo>
                    <a:lnTo>
                      <a:pt x="220" y="4763"/>
                    </a:lnTo>
                    <a:lnTo>
                      <a:pt x="165" y="4767"/>
                    </a:lnTo>
                    <a:lnTo>
                      <a:pt x="110" y="4769"/>
                    </a:lnTo>
                    <a:lnTo>
                      <a:pt x="56" y="4769"/>
                    </a:lnTo>
                    <a:lnTo>
                      <a:pt x="0" y="4770"/>
                    </a:lnTo>
                    <a:lnTo>
                      <a:pt x="0" y="4872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69"/>
              <p:cNvSpPr>
                <a:spLocks/>
              </p:cNvSpPr>
              <p:nvPr/>
            </p:nvSpPr>
            <p:spPr bwMode="auto">
              <a:xfrm>
                <a:off x="4028" y="2221"/>
                <a:ext cx="726" cy="696"/>
              </a:xfrm>
              <a:custGeom>
                <a:avLst/>
                <a:gdLst>
                  <a:gd name="T0" fmla="*/ 0 w 4359"/>
                  <a:gd name="T1" fmla="*/ 0 h 4872"/>
                  <a:gd name="T2" fmla="*/ 0 w 4359"/>
                  <a:gd name="T3" fmla="*/ 0 h 4872"/>
                  <a:gd name="T4" fmla="*/ 0 w 4359"/>
                  <a:gd name="T5" fmla="*/ 0 h 4872"/>
                  <a:gd name="T6" fmla="*/ 0 w 4359"/>
                  <a:gd name="T7" fmla="*/ 0 h 4872"/>
                  <a:gd name="T8" fmla="*/ 0 w 4359"/>
                  <a:gd name="T9" fmla="*/ 0 h 4872"/>
                  <a:gd name="T10" fmla="*/ 0 w 4359"/>
                  <a:gd name="T11" fmla="*/ 0 h 4872"/>
                  <a:gd name="T12" fmla="*/ 0 w 4359"/>
                  <a:gd name="T13" fmla="*/ 0 h 4872"/>
                  <a:gd name="T14" fmla="*/ 0 w 4359"/>
                  <a:gd name="T15" fmla="*/ 0 h 4872"/>
                  <a:gd name="T16" fmla="*/ 0 w 4359"/>
                  <a:gd name="T17" fmla="*/ 0 h 4872"/>
                  <a:gd name="T18" fmla="*/ 0 w 4359"/>
                  <a:gd name="T19" fmla="*/ 0 h 4872"/>
                  <a:gd name="T20" fmla="*/ 0 w 4359"/>
                  <a:gd name="T21" fmla="*/ 0 h 4872"/>
                  <a:gd name="T22" fmla="*/ 0 w 4359"/>
                  <a:gd name="T23" fmla="*/ 0 h 4872"/>
                  <a:gd name="T24" fmla="*/ 0 w 4359"/>
                  <a:gd name="T25" fmla="*/ 0 h 4872"/>
                  <a:gd name="T26" fmla="*/ 0 w 4359"/>
                  <a:gd name="T27" fmla="*/ 0 h 4872"/>
                  <a:gd name="T28" fmla="*/ 0 w 4359"/>
                  <a:gd name="T29" fmla="*/ 0 h 4872"/>
                  <a:gd name="T30" fmla="*/ 0 w 4359"/>
                  <a:gd name="T31" fmla="*/ 0 h 4872"/>
                  <a:gd name="T32" fmla="*/ 0 w 4359"/>
                  <a:gd name="T33" fmla="*/ 0 h 4872"/>
                  <a:gd name="T34" fmla="*/ 0 w 4359"/>
                  <a:gd name="T35" fmla="*/ 0 h 4872"/>
                  <a:gd name="T36" fmla="*/ 0 w 4359"/>
                  <a:gd name="T37" fmla="*/ 0 h 4872"/>
                  <a:gd name="T38" fmla="*/ 0 w 4359"/>
                  <a:gd name="T39" fmla="*/ 0 h 4872"/>
                  <a:gd name="T40" fmla="*/ 0 w 4359"/>
                  <a:gd name="T41" fmla="*/ 0 h 4872"/>
                  <a:gd name="T42" fmla="*/ 0 w 4359"/>
                  <a:gd name="T43" fmla="*/ 0 h 4872"/>
                  <a:gd name="T44" fmla="*/ 0 w 4359"/>
                  <a:gd name="T45" fmla="*/ 0 h 4872"/>
                  <a:gd name="T46" fmla="*/ 0 w 4359"/>
                  <a:gd name="T47" fmla="*/ 0 h 4872"/>
                  <a:gd name="T48" fmla="*/ 0 w 4359"/>
                  <a:gd name="T49" fmla="*/ 0 h 4872"/>
                  <a:gd name="T50" fmla="*/ 0 w 4359"/>
                  <a:gd name="T51" fmla="*/ 0 h 4872"/>
                  <a:gd name="T52" fmla="*/ 0 w 4359"/>
                  <a:gd name="T53" fmla="*/ 0 h 4872"/>
                  <a:gd name="T54" fmla="*/ 0 w 4359"/>
                  <a:gd name="T55" fmla="*/ 0 h 4872"/>
                  <a:gd name="T56" fmla="*/ 0 w 4359"/>
                  <a:gd name="T57" fmla="*/ 0 h 4872"/>
                  <a:gd name="T58" fmla="*/ 0 w 4359"/>
                  <a:gd name="T59" fmla="*/ 0 h 4872"/>
                  <a:gd name="T60" fmla="*/ 0 w 4359"/>
                  <a:gd name="T61" fmla="*/ 0 h 4872"/>
                  <a:gd name="T62" fmla="*/ 0 w 4359"/>
                  <a:gd name="T63" fmla="*/ 0 h 4872"/>
                  <a:gd name="T64" fmla="*/ 0 w 4359"/>
                  <a:gd name="T65" fmla="*/ 0 h 4872"/>
                  <a:gd name="T66" fmla="*/ 0 w 4359"/>
                  <a:gd name="T67" fmla="*/ 0 h 4872"/>
                  <a:gd name="T68" fmla="*/ 0 w 4359"/>
                  <a:gd name="T69" fmla="*/ 0 h 4872"/>
                  <a:gd name="T70" fmla="*/ 0 w 4359"/>
                  <a:gd name="T71" fmla="*/ 0 h 4872"/>
                  <a:gd name="T72" fmla="*/ 0 w 4359"/>
                  <a:gd name="T73" fmla="*/ 0 h 4872"/>
                  <a:gd name="T74" fmla="*/ 0 w 4359"/>
                  <a:gd name="T75" fmla="*/ 0 h 4872"/>
                  <a:gd name="T76" fmla="*/ 0 w 4359"/>
                  <a:gd name="T77" fmla="*/ 0 h 4872"/>
                  <a:gd name="T78" fmla="*/ 0 w 4359"/>
                  <a:gd name="T79" fmla="*/ 0 h 4872"/>
                  <a:gd name="T80" fmla="*/ 0 w 4359"/>
                  <a:gd name="T81" fmla="*/ 0 h 4872"/>
                  <a:gd name="T82" fmla="*/ 0 w 4359"/>
                  <a:gd name="T83" fmla="*/ 0 h 4872"/>
                  <a:gd name="T84" fmla="*/ 0 w 4359"/>
                  <a:gd name="T85" fmla="*/ 0 h 4872"/>
                  <a:gd name="T86" fmla="*/ 0 w 4359"/>
                  <a:gd name="T87" fmla="*/ 0 h 4872"/>
                  <a:gd name="T88" fmla="*/ 0 w 4359"/>
                  <a:gd name="T89" fmla="*/ 0 h 4872"/>
                  <a:gd name="T90" fmla="*/ 0 w 4359"/>
                  <a:gd name="T91" fmla="*/ 0 h 4872"/>
                  <a:gd name="T92" fmla="*/ 0 w 4359"/>
                  <a:gd name="T93" fmla="*/ 0 h 4872"/>
                  <a:gd name="T94" fmla="*/ 0 w 4359"/>
                  <a:gd name="T95" fmla="*/ 0 h 4872"/>
                  <a:gd name="T96" fmla="*/ 0 w 4359"/>
                  <a:gd name="T97" fmla="*/ 0 h 4872"/>
                  <a:gd name="T98" fmla="*/ 0 w 4359"/>
                  <a:gd name="T99" fmla="*/ 0 h 4872"/>
                  <a:gd name="T100" fmla="*/ 0 w 4359"/>
                  <a:gd name="T101" fmla="*/ 0 h 4872"/>
                  <a:gd name="T102" fmla="*/ 0 w 4359"/>
                  <a:gd name="T103" fmla="*/ 0 h 48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59"/>
                  <a:gd name="T157" fmla="*/ 0 h 4872"/>
                  <a:gd name="T158" fmla="*/ 4359 w 4359"/>
                  <a:gd name="T159" fmla="*/ 4872 h 48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59" h="4872">
                    <a:moveTo>
                      <a:pt x="0" y="0"/>
                    </a:moveTo>
                    <a:lnTo>
                      <a:pt x="0" y="0"/>
                    </a:lnTo>
                    <a:lnTo>
                      <a:pt x="0" y="63"/>
                    </a:lnTo>
                    <a:lnTo>
                      <a:pt x="1" y="125"/>
                    </a:lnTo>
                    <a:lnTo>
                      <a:pt x="3" y="188"/>
                    </a:lnTo>
                    <a:lnTo>
                      <a:pt x="6" y="251"/>
                    </a:lnTo>
                    <a:lnTo>
                      <a:pt x="9" y="312"/>
                    </a:lnTo>
                    <a:lnTo>
                      <a:pt x="13" y="374"/>
                    </a:lnTo>
                    <a:lnTo>
                      <a:pt x="17" y="435"/>
                    </a:lnTo>
                    <a:lnTo>
                      <a:pt x="22" y="498"/>
                    </a:lnTo>
                    <a:lnTo>
                      <a:pt x="28" y="559"/>
                    </a:lnTo>
                    <a:lnTo>
                      <a:pt x="35" y="620"/>
                    </a:lnTo>
                    <a:lnTo>
                      <a:pt x="42" y="680"/>
                    </a:lnTo>
                    <a:lnTo>
                      <a:pt x="50" y="741"/>
                    </a:lnTo>
                    <a:lnTo>
                      <a:pt x="58" y="801"/>
                    </a:lnTo>
                    <a:lnTo>
                      <a:pt x="68" y="861"/>
                    </a:lnTo>
                    <a:lnTo>
                      <a:pt x="78" y="921"/>
                    </a:lnTo>
                    <a:lnTo>
                      <a:pt x="89" y="980"/>
                    </a:lnTo>
                    <a:lnTo>
                      <a:pt x="100" y="1039"/>
                    </a:lnTo>
                    <a:lnTo>
                      <a:pt x="112" y="1098"/>
                    </a:lnTo>
                    <a:lnTo>
                      <a:pt x="124" y="1157"/>
                    </a:lnTo>
                    <a:lnTo>
                      <a:pt x="137" y="1216"/>
                    </a:lnTo>
                    <a:lnTo>
                      <a:pt x="152" y="1273"/>
                    </a:lnTo>
                    <a:lnTo>
                      <a:pt x="166" y="1331"/>
                    </a:lnTo>
                    <a:lnTo>
                      <a:pt x="181" y="1389"/>
                    </a:lnTo>
                    <a:lnTo>
                      <a:pt x="196" y="1446"/>
                    </a:lnTo>
                    <a:lnTo>
                      <a:pt x="212" y="1503"/>
                    </a:lnTo>
                    <a:lnTo>
                      <a:pt x="229" y="1561"/>
                    </a:lnTo>
                    <a:lnTo>
                      <a:pt x="247" y="1616"/>
                    </a:lnTo>
                    <a:lnTo>
                      <a:pt x="265" y="1673"/>
                    </a:lnTo>
                    <a:lnTo>
                      <a:pt x="283" y="1728"/>
                    </a:lnTo>
                    <a:lnTo>
                      <a:pt x="302" y="1783"/>
                    </a:lnTo>
                    <a:lnTo>
                      <a:pt x="323" y="1839"/>
                    </a:lnTo>
                    <a:lnTo>
                      <a:pt x="343" y="1893"/>
                    </a:lnTo>
                    <a:lnTo>
                      <a:pt x="364" y="1949"/>
                    </a:lnTo>
                    <a:lnTo>
                      <a:pt x="385" y="2002"/>
                    </a:lnTo>
                    <a:lnTo>
                      <a:pt x="408" y="2056"/>
                    </a:lnTo>
                    <a:lnTo>
                      <a:pt x="431" y="2109"/>
                    </a:lnTo>
                    <a:lnTo>
                      <a:pt x="454" y="2162"/>
                    </a:lnTo>
                    <a:lnTo>
                      <a:pt x="477" y="2215"/>
                    </a:lnTo>
                    <a:lnTo>
                      <a:pt x="502" y="2267"/>
                    </a:lnTo>
                    <a:lnTo>
                      <a:pt x="527" y="2320"/>
                    </a:lnTo>
                    <a:lnTo>
                      <a:pt x="552" y="2372"/>
                    </a:lnTo>
                    <a:lnTo>
                      <a:pt x="579" y="2422"/>
                    </a:lnTo>
                    <a:lnTo>
                      <a:pt x="605" y="2473"/>
                    </a:lnTo>
                    <a:lnTo>
                      <a:pt x="632" y="2523"/>
                    </a:lnTo>
                    <a:lnTo>
                      <a:pt x="660" y="2573"/>
                    </a:lnTo>
                    <a:lnTo>
                      <a:pt x="688" y="2623"/>
                    </a:lnTo>
                    <a:lnTo>
                      <a:pt x="717" y="2672"/>
                    </a:lnTo>
                    <a:lnTo>
                      <a:pt x="746" y="2721"/>
                    </a:lnTo>
                    <a:lnTo>
                      <a:pt x="776" y="2770"/>
                    </a:lnTo>
                    <a:lnTo>
                      <a:pt x="805" y="2817"/>
                    </a:lnTo>
                    <a:lnTo>
                      <a:pt x="837" y="2865"/>
                    </a:lnTo>
                    <a:lnTo>
                      <a:pt x="868" y="2912"/>
                    </a:lnTo>
                    <a:lnTo>
                      <a:pt x="900" y="2958"/>
                    </a:lnTo>
                    <a:lnTo>
                      <a:pt x="932" y="3005"/>
                    </a:lnTo>
                    <a:lnTo>
                      <a:pt x="964" y="3051"/>
                    </a:lnTo>
                    <a:lnTo>
                      <a:pt x="998" y="3096"/>
                    </a:lnTo>
                    <a:lnTo>
                      <a:pt x="1031" y="3141"/>
                    </a:lnTo>
                    <a:lnTo>
                      <a:pt x="1066" y="3186"/>
                    </a:lnTo>
                    <a:lnTo>
                      <a:pt x="1100" y="3230"/>
                    </a:lnTo>
                    <a:lnTo>
                      <a:pt x="1134" y="3273"/>
                    </a:lnTo>
                    <a:lnTo>
                      <a:pt x="1170" y="3316"/>
                    </a:lnTo>
                    <a:lnTo>
                      <a:pt x="1206" y="3359"/>
                    </a:lnTo>
                    <a:lnTo>
                      <a:pt x="1243" y="3401"/>
                    </a:lnTo>
                    <a:lnTo>
                      <a:pt x="1279" y="3443"/>
                    </a:lnTo>
                    <a:lnTo>
                      <a:pt x="1317" y="3483"/>
                    </a:lnTo>
                    <a:lnTo>
                      <a:pt x="1354" y="3524"/>
                    </a:lnTo>
                    <a:lnTo>
                      <a:pt x="1392" y="3565"/>
                    </a:lnTo>
                    <a:lnTo>
                      <a:pt x="1431" y="3604"/>
                    </a:lnTo>
                    <a:lnTo>
                      <a:pt x="1469" y="3643"/>
                    </a:lnTo>
                    <a:lnTo>
                      <a:pt x="1509" y="3681"/>
                    </a:lnTo>
                    <a:lnTo>
                      <a:pt x="1548" y="3720"/>
                    </a:lnTo>
                    <a:lnTo>
                      <a:pt x="1589" y="3757"/>
                    </a:lnTo>
                    <a:lnTo>
                      <a:pt x="1629" y="3794"/>
                    </a:lnTo>
                    <a:lnTo>
                      <a:pt x="1671" y="3830"/>
                    </a:lnTo>
                    <a:lnTo>
                      <a:pt x="1712" y="3867"/>
                    </a:lnTo>
                    <a:lnTo>
                      <a:pt x="1754" y="3902"/>
                    </a:lnTo>
                    <a:lnTo>
                      <a:pt x="1796" y="3937"/>
                    </a:lnTo>
                    <a:lnTo>
                      <a:pt x="1839" y="3971"/>
                    </a:lnTo>
                    <a:lnTo>
                      <a:pt x="1881" y="4005"/>
                    </a:lnTo>
                    <a:lnTo>
                      <a:pt x="1925" y="4039"/>
                    </a:lnTo>
                    <a:lnTo>
                      <a:pt x="1968" y="4070"/>
                    </a:lnTo>
                    <a:lnTo>
                      <a:pt x="2012" y="4103"/>
                    </a:lnTo>
                    <a:lnTo>
                      <a:pt x="2056" y="4135"/>
                    </a:lnTo>
                    <a:lnTo>
                      <a:pt x="2102" y="4165"/>
                    </a:lnTo>
                    <a:lnTo>
                      <a:pt x="2146" y="4196"/>
                    </a:lnTo>
                    <a:lnTo>
                      <a:pt x="2192" y="4225"/>
                    </a:lnTo>
                    <a:lnTo>
                      <a:pt x="2238" y="4255"/>
                    </a:lnTo>
                    <a:lnTo>
                      <a:pt x="2284" y="4283"/>
                    </a:lnTo>
                    <a:lnTo>
                      <a:pt x="2331" y="4310"/>
                    </a:lnTo>
                    <a:lnTo>
                      <a:pt x="2377" y="4337"/>
                    </a:lnTo>
                    <a:lnTo>
                      <a:pt x="2425" y="4364"/>
                    </a:lnTo>
                    <a:lnTo>
                      <a:pt x="2472" y="4390"/>
                    </a:lnTo>
                    <a:lnTo>
                      <a:pt x="2520" y="4415"/>
                    </a:lnTo>
                    <a:lnTo>
                      <a:pt x="2568" y="4440"/>
                    </a:lnTo>
                    <a:lnTo>
                      <a:pt x="2616" y="4465"/>
                    </a:lnTo>
                    <a:lnTo>
                      <a:pt x="2666" y="4488"/>
                    </a:lnTo>
                    <a:lnTo>
                      <a:pt x="2714" y="4511"/>
                    </a:lnTo>
                    <a:lnTo>
                      <a:pt x="2764" y="4533"/>
                    </a:lnTo>
                    <a:lnTo>
                      <a:pt x="2813" y="4554"/>
                    </a:lnTo>
                    <a:lnTo>
                      <a:pt x="2863" y="4576"/>
                    </a:lnTo>
                    <a:lnTo>
                      <a:pt x="2913" y="4596"/>
                    </a:lnTo>
                    <a:lnTo>
                      <a:pt x="2963" y="4615"/>
                    </a:lnTo>
                    <a:lnTo>
                      <a:pt x="3014" y="4635"/>
                    </a:lnTo>
                    <a:lnTo>
                      <a:pt x="3066" y="4653"/>
                    </a:lnTo>
                    <a:lnTo>
                      <a:pt x="3116" y="4670"/>
                    </a:lnTo>
                    <a:lnTo>
                      <a:pt x="3168" y="4687"/>
                    </a:lnTo>
                    <a:lnTo>
                      <a:pt x="3220" y="4702"/>
                    </a:lnTo>
                    <a:lnTo>
                      <a:pt x="3272" y="4718"/>
                    </a:lnTo>
                    <a:lnTo>
                      <a:pt x="3325" y="4733"/>
                    </a:lnTo>
                    <a:lnTo>
                      <a:pt x="3377" y="4746"/>
                    </a:lnTo>
                    <a:lnTo>
                      <a:pt x="3430" y="4760"/>
                    </a:lnTo>
                    <a:lnTo>
                      <a:pt x="3483" y="4773"/>
                    </a:lnTo>
                    <a:lnTo>
                      <a:pt x="3536" y="4785"/>
                    </a:lnTo>
                    <a:lnTo>
                      <a:pt x="3590" y="4796"/>
                    </a:lnTo>
                    <a:lnTo>
                      <a:pt x="3643" y="4806"/>
                    </a:lnTo>
                    <a:lnTo>
                      <a:pt x="3697" y="4815"/>
                    </a:lnTo>
                    <a:lnTo>
                      <a:pt x="3751" y="4825"/>
                    </a:lnTo>
                    <a:lnTo>
                      <a:pt x="3805" y="4832"/>
                    </a:lnTo>
                    <a:lnTo>
                      <a:pt x="3860" y="4840"/>
                    </a:lnTo>
                    <a:lnTo>
                      <a:pt x="3915" y="4847"/>
                    </a:lnTo>
                    <a:lnTo>
                      <a:pt x="3969" y="4853"/>
                    </a:lnTo>
                    <a:lnTo>
                      <a:pt x="4025" y="4857"/>
                    </a:lnTo>
                    <a:lnTo>
                      <a:pt x="4080" y="4862"/>
                    </a:lnTo>
                    <a:lnTo>
                      <a:pt x="4135" y="4865"/>
                    </a:lnTo>
                    <a:lnTo>
                      <a:pt x="4191" y="4869"/>
                    </a:lnTo>
                    <a:lnTo>
                      <a:pt x="4248" y="4870"/>
                    </a:lnTo>
                    <a:lnTo>
                      <a:pt x="4303" y="4872"/>
                    </a:lnTo>
                    <a:lnTo>
                      <a:pt x="4359" y="4872"/>
                    </a:lnTo>
                    <a:lnTo>
                      <a:pt x="4359" y="4770"/>
                    </a:lnTo>
                    <a:lnTo>
                      <a:pt x="4304" y="4769"/>
                    </a:lnTo>
                    <a:lnTo>
                      <a:pt x="4250" y="4769"/>
                    </a:lnTo>
                    <a:lnTo>
                      <a:pt x="4195" y="4767"/>
                    </a:lnTo>
                    <a:lnTo>
                      <a:pt x="4140" y="4763"/>
                    </a:lnTo>
                    <a:lnTo>
                      <a:pt x="4086" y="4760"/>
                    </a:lnTo>
                    <a:lnTo>
                      <a:pt x="4032" y="4756"/>
                    </a:lnTo>
                    <a:lnTo>
                      <a:pt x="3977" y="4751"/>
                    </a:lnTo>
                    <a:lnTo>
                      <a:pt x="3924" y="4745"/>
                    </a:lnTo>
                    <a:lnTo>
                      <a:pt x="3870" y="4739"/>
                    </a:lnTo>
                    <a:lnTo>
                      <a:pt x="3817" y="4732"/>
                    </a:lnTo>
                    <a:lnTo>
                      <a:pt x="3764" y="4724"/>
                    </a:lnTo>
                    <a:lnTo>
                      <a:pt x="3710" y="4715"/>
                    </a:lnTo>
                    <a:lnTo>
                      <a:pt x="3658" y="4706"/>
                    </a:lnTo>
                    <a:lnTo>
                      <a:pt x="3605" y="4696"/>
                    </a:lnTo>
                    <a:lnTo>
                      <a:pt x="3553" y="4684"/>
                    </a:lnTo>
                    <a:lnTo>
                      <a:pt x="3501" y="4673"/>
                    </a:lnTo>
                    <a:lnTo>
                      <a:pt x="3449" y="4661"/>
                    </a:lnTo>
                    <a:lnTo>
                      <a:pt x="3397" y="4648"/>
                    </a:lnTo>
                    <a:lnTo>
                      <a:pt x="3346" y="4633"/>
                    </a:lnTo>
                    <a:lnTo>
                      <a:pt x="3295" y="4620"/>
                    </a:lnTo>
                    <a:lnTo>
                      <a:pt x="3244" y="4604"/>
                    </a:lnTo>
                    <a:lnTo>
                      <a:pt x="3193" y="4588"/>
                    </a:lnTo>
                    <a:lnTo>
                      <a:pt x="3142" y="4572"/>
                    </a:lnTo>
                    <a:lnTo>
                      <a:pt x="3093" y="4555"/>
                    </a:lnTo>
                    <a:lnTo>
                      <a:pt x="3042" y="4537"/>
                    </a:lnTo>
                    <a:lnTo>
                      <a:pt x="2993" y="4519"/>
                    </a:lnTo>
                    <a:lnTo>
                      <a:pt x="2943" y="4500"/>
                    </a:lnTo>
                    <a:lnTo>
                      <a:pt x="2894" y="4480"/>
                    </a:lnTo>
                    <a:lnTo>
                      <a:pt x="2846" y="4459"/>
                    </a:lnTo>
                    <a:lnTo>
                      <a:pt x="2797" y="4438"/>
                    </a:lnTo>
                    <a:lnTo>
                      <a:pt x="2749" y="4416"/>
                    </a:lnTo>
                    <a:lnTo>
                      <a:pt x="2700" y="4395"/>
                    </a:lnTo>
                    <a:lnTo>
                      <a:pt x="2653" y="4371"/>
                    </a:lnTo>
                    <a:lnTo>
                      <a:pt x="2605" y="4347"/>
                    </a:lnTo>
                    <a:lnTo>
                      <a:pt x="2558" y="4324"/>
                    </a:lnTo>
                    <a:lnTo>
                      <a:pt x="2512" y="4299"/>
                    </a:lnTo>
                    <a:lnTo>
                      <a:pt x="2465" y="4273"/>
                    </a:lnTo>
                    <a:lnTo>
                      <a:pt x="2419" y="4247"/>
                    </a:lnTo>
                    <a:lnTo>
                      <a:pt x="2373" y="4221"/>
                    </a:lnTo>
                    <a:lnTo>
                      <a:pt x="2328" y="4193"/>
                    </a:lnTo>
                    <a:lnTo>
                      <a:pt x="2282" y="4165"/>
                    </a:lnTo>
                    <a:lnTo>
                      <a:pt x="2238" y="4137"/>
                    </a:lnTo>
                    <a:lnTo>
                      <a:pt x="2193" y="4108"/>
                    </a:lnTo>
                    <a:lnTo>
                      <a:pt x="2149" y="4078"/>
                    </a:lnTo>
                    <a:lnTo>
                      <a:pt x="2105" y="4048"/>
                    </a:lnTo>
                    <a:lnTo>
                      <a:pt x="2061" y="4017"/>
                    </a:lnTo>
                    <a:lnTo>
                      <a:pt x="2018" y="3985"/>
                    </a:lnTo>
                    <a:lnTo>
                      <a:pt x="1975" y="3954"/>
                    </a:lnTo>
                    <a:lnTo>
                      <a:pt x="1933" y="3921"/>
                    </a:lnTo>
                    <a:lnTo>
                      <a:pt x="1891" y="3888"/>
                    </a:lnTo>
                    <a:lnTo>
                      <a:pt x="1849" y="3854"/>
                    </a:lnTo>
                    <a:lnTo>
                      <a:pt x="1808" y="3820"/>
                    </a:lnTo>
                    <a:lnTo>
                      <a:pt x="1767" y="3785"/>
                    </a:lnTo>
                    <a:lnTo>
                      <a:pt x="1726" y="3750"/>
                    </a:lnTo>
                    <a:lnTo>
                      <a:pt x="1687" y="3715"/>
                    </a:lnTo>
                    <a:lnTo>
                      <a:pt x="1646" y="3679"/>
                    </a:lnTo>
                    <a:lnTo>
                      <a:pt x="1608" y="3642"/>
                    </a:lnTo>
                    <a:lnTo>
                      <a:pt x="1569" y="3604"/>
                    </a:lnTo>
                    <a:lnTo>
                      <a:pt x="1530" y="3567"/>
                    </a:lnTo>
                    <a:lnTo>
                      <a:pt x="1492" y="3528"/>
                    </a:lnTo>
                    <a:lnTo>
                      <a:pt x="1454" y="3490"/>
                    </a:lnTo>
                    <a:lnTo>
                      <a:pt x="1417" y="3450"/>
                    </a:lnTo>
                    <a:lnTo>
                      <a:pt x="1380" y="3411"/>
                    </a:lnTo>
                    <a:lnTo>
                      <a:pt x="1344" y="3370"/>
                    </a:lnTo>
                    <a:lnTo>
                      <a:pt x="1307" y="3329"/>
                    </a:lnTo>
                    <a:lnTo>
                      <a:pt x="1272" y="3289"/>
                    </a:lnTo>
                    <a:lnTo>
                      <a:pt x="1237" y="3247"/>
                    </a:lnTo>
                    <a:lnTo>
                      <a:pt x="1202" y="3205"/>
                    </a:lnTo>
                    <a:lnTo>
                      <a:pt x="1168" y="3162"/>
                    </a:lnTo>
                    <a:lnTo>
                      <a:pt x="1134" y="3119"/>
                    </a:lnTo>
                    <a:lnTo>
                      <a:pt x="1101" y="3075"/>
                    </a:lnTo>
                    <a:lnTo>
                      <a:pt x="1068" y="3031"/>
                    </a:lnTo>
                    <a:lnTo>
                      <a:pt x="1035" y="2987"/>
                    </a:lnTo>
                    <a:lnTo>
                      <a:pt x="1003" y="2942"/>
                    </a:lnTo>
                    <a:lnTo>
                      <a:pt x="971" y="2897"/>
                    </a:lnTo>
                    <a:lnTo>
                      <a:pt x="941" y="2851"/>
                    </a:lnTo>
                    <a:lnTo>
                      <a:pt x="910" y="2805"/>
                    </a:lnTo>
                    <a:lnTo>
                      <a:pt x="880" y="2758"/>
                    </a:lnTo>
                    <a:lnTo>
                      <a:pt x="851" y="2712"/>
                    </a:lnTo>
                    <a:lnTo>
                      <a:pt x="822" y="2664"/>
                    </a:lnTo>
                    <a:lnTo>
                      <a:pt x="793" y="2616"/>
                    </a:lnTo>
                    <a:lnTo>
                      <a:pt x="765" y="2568"/>
                    </a:lnTo>
                    <a:lnTo>
                      <a:pt x="738" y="2520"/>
                    </a:lnTo>
                    <a:lnTo>
                      <a:pt x="710" y="2470"/>
                    </a:lnTo>
                    <a:lnTo>
                      <a:pt x="684" y="2421"/>
                    </a:lnTo>
                    <a:lnTo>
                      <a:pt x="658" y="2372"/>
                    </a:lnTo>
                    <a:lnTo>
                      <a:pt x="632" y="2321"/>
                    </a:lnTo>
                    <a:lnTo>
                      <a:pt x="607" y="2271"/>
                    </a:lnTo>
                    <a:lnTo>
                      <a:pt x="583" y="2220"/>
                    </a:lnTo>
                    <a:lnTo>
                      <a:pt x="558" y="2169"/>
                    </a:lnTo>
                    <a:lnTo>
                      <a:pt x="535" y="2117"/>
                    </a:lnTo>
                    <a:lnTo>
                      <a:pt x="513" y="2065"/>
                    </a:lnTo>
                    <a:lnTo>
                      <a:pt x="491" y="2013"/>
                    </a:lnTo>
                    <a:lnTo>
                      <a:pt x="469" y="1960"/>
                    </a:lnTo>
                    <a:lnTo>
                      <a:pt x="448" y="1908"/>
                    </a:lnTo>
                    <a:lnTo>
                      <a:pt x="427" y="1854"/>
                    </a:lnTo>
                    <a:lnTo>
                      <a:pt x="407" y="1800"/>
                    </a:lnTo>
                    <a:lnTo>
                      <a:pt x="387" y="1746"/>
                    </a:lnTo>
                    <a:lnTo>
                      <a:pt x="369" y="1692"/>
                    </a:lnTo>
                    <a:lnTo>
                      <a:pt x="351" y="1638"/>
                    </a:lnTo>
                    <a:lnTo>
                      <a:pt x="333" y="1582"/>
                    </a:lnTo>
                    <a:lnTo>
                      <a:pt x="316" y="1528"/>
                    </a:lnTo>
                    <a:lnTo>
                      <a:pt x="299" y="1472"/>
                    </a:lnTo>
                    <a:lnTo>
                      <a:pt x="283" y="1416"/>
                    </a:lnTo>
                    <a:lnTo>
                      <a:pt x="268" y="1360"/>
                    </a:lnTo>
                    <a:lnTo>
                      <a:pt x="253" y="1304"/>
                    </a:lnTo>
                    <a:lnTo>
                      <a:pt x="240" y="1247"/>
                    </a:lnTo>
                    <a:lnTo>
                      <a:pt x="225" y="1190"/>
                    </a:lnTo>
                    <a:lnTo>
                      <a:pt x="212" y="1133"/>
                    </a:lnTo>
                    <a:lnTo>
                      <a:pt x="200" y="1075"/>
                    </a:lnTo>
                    <a:lnTo>
                      <a:pt x="189" y="1018"/>
                    </a:lnTo>
                    <a:lnTo>
                      <a:pt x="178" y="960"/>
                    </a:lnTo>
                    <a:lnTo>
                      <a:pt x="168" y="901"/>
                    </a:lnTo>
                    <a:lnTo>
                      <a:pt x="158" y="842"/>
                    </a:lnTo>
                    <a:lnTo>
                      <a:pt x="149" y="784"/>
                    </a:lnTo>
                    <a:lnTo>
                      <a:pt x="140" y="725"/>
                    </a:lnTo>
                    <a:lnTo>
                      <a:pt x="132" y="666"/>
                    </a:lnTo>
                    <a:lnTo>
                      <a:pt x="125" y="606"/>
                    </a:lnTo>
                    <a:lnTo>
                      <a:pt x="119" y="547"/>
                    </a:lnTo>
                    <a:lnTo>
                      <a:pt x="113" y="487"/>
                    </a:lnTo>
                    <a:lnTo>
                      <a:pt x="108" y="427"/>
                    </a:lnTo>
                    <a:lnTo>
                      <a:pt x="103" y="366"/>
                    </a:lnTo>
                    <a:lnTo>
                      <a:pt x="100" y="306"/>
                    </a:lnTo>
                    <a:lnTo>
                      <a:pt x="96" y="245"/>
                    </a:lnTo>
                    <a:lnTo>
                      <a:pt x="94" y="184"/>
                    </a:lnTo>
                    <a:lnTo>
                      <a:pt x="92" y="123"/>
                    </a:lnTo>
                    <a:lnTo>
                      <a:pt x="91" y="6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0"/>
              <p:cNvSpPr>
                <a:spLocks/>
              </p:cNvSpPr>
              <p:nvPr/>
            </p:nvSpPr>
            <p:spPr bwMode="auto">
              <a:xfrm>
                <a:off x="4028" y="1525"/>
                <a:ext cx="726" cy="696"/>
              </a:xfrm>
              <a:custGeom>
                <a:avLst/>
                <a:gdLst>
                  <a:gd name="T0" fmla="*/ 0 w 4359"/>
                  <a:gd name="T1" fmla="*/ 0 h 4871"/>
                  <a:gd name="T2" fmla="*/ 0 w 4359"/>
                  <a:gd name="T3" fmla="*/ 0 h 4871"/>
                  <a:gd name="T4" fmla="*/ 0 w 4359"/>
                  <a:gd name="T5" fmla="*/ 0 h 4871"/>
                  <a:gd name="T6" fmla="*/ 0 w 4359"/>
                  <a:gd name="T7" fmla="*/ 0 h 4871"/>
                  <a:gd name="T8" fmla="*/ 0 w 4359"/>
                  <a:gd name="T9" fmla="*/ 0 h 4871"/>
                  <a:gd name="T10" fmla="*/ 0 w 4359"/>
                  <a:gd name="T11" fmla="*/ 0 h 4871"/>
                  <a:gd name="T12" fmla="*/ 0 w 4359"/>
                  <a:gd name="T13" fmla="*/ 0 h 4871"/>
                  <a:gd name="T14" fmla="*/ 0 w 4359"/>
                  <a:gd name="T15" fmla="*/ 0 h 4871"/>
                  <a:gd name="T16" fmla="*/ 0 w 4359"/>
                  <a:gd name="T17" fmla="*/ 0 h 4871"/>
                  <a:gd name="T18" fmla="*/ 0 w 4359"/>
                  <a:gd name="T19" fmla="*/ 0 h 4871"/>
                  <a:gd name="T20" fmla="*/ 0 w 4359"/>
                  <a:gd name="T21" fmla="*/ 0 h 4871"/>
                  <a:gd name="T22" fmla="*/ 0 w 4359"/>
                  <a:gd name="T23" fmla="*/ 0 h 4871"/>
                  <a:gd name="T24" fmla="*/ 0 w 4359"/>
                  <a:gd name="T25" fmla="*/ 0 h 4871"/>
                  <a:gd name="T26" fmla="*/ 0 w 4359"/>
                  <a:gd name="T27" fmla="*/ 0 h 4871"/>
                  <a:gd name="T28" fmla="*/ 0 w 4359"/>
                  <a:gd name="T29" fmla="*/ 0 h 4871"/>
                  <a:gd name="T30" fmla="*/ 0 w 4359"/>
                  <a:gd name="T31" fmla="*/ 0 h 4871"/>
                  <a:gd name="T32" fmla="*/ 0 w 4359"/>
                  <a:gd name="T33" fmla="*/ 0 h 4871"/>
                  <a:gd name="T34" fmla="*/ 0 w 4359"/>
                  <a:gd name="T35" fmla="*/ 0 h 4871"/>
                  <a:gd name="T36" fmla="*/ 0 w 4359"/>
                  <a:gd name="T37" fmla="*/ 0 h 4871"/>
                  <a:gd name="T38" fmla="*/ 0 w 4359"/>
                  <a:gd name="T39" fmla="*/ 0 h 4871"/>
                  <a:gd name="T40" fmla="*/ 0 w 4359"/>
                  <a:gd name="T41" fmla="*/ 0 h 4871"/>
                  <a:gd name="T42" fmla="*/ 0 w 4359"/>
                  <a:gd name="T43" fmla="*/ 0 h 4871"/>
                  <a:gd name="T44" fmla="*/ 0 w 4359"/>
                  <a:gd name="T45" fmla="*/ 0 h 4871"/>
                  <a:gd name="T46" fmla="*/ 0 w 4359"/>
                  <a:gd name="T47" fmla="*/ 0 h 4871"/>
                  <a:gd name="T48" fmla="*/ 0 w 4359"/>
                  <a:gd name="T49" fmla="*/ 0 h 4871"/>
                  <a:gd name="T50" fmla="*/ 0 w 4359"/>
                  <a:gd name="T51" fmla="*/ 0 h 4871"/>
                  <a:gd name="T52" fmla="*/ 0 w 4359"/>
                  <a:gd name="T53" fmla="*/ 0 h 4871"/>
                  <a:gd name="T54" fmla="*/ 0 w 4359"/>
                  <a:gd name="T55" fmla="*/ 0 h 4871"/>
                  <a:gd name="T56" fmla="*/ 0 w 4359"/>
                  <a:gd name="T57" fmla="*/ 0 h 4871"/>
                  <a:gd name="T58" fmla="*/ 0 w 4359"/>
                  <a:gd name="T59" fmla="*/ 0 h 4871"/>
                  <a:gd name="T60" fmla="*/ 0 w 4359"/>
                  <a:gd name="T61" fmla="*/ 0 h 4871"/>
                  <a:gd name="T62" fmla="*/ 0 w 4359"/>
                  <a:gd name="T63" fmla="*/ 0 h 4871"/>
                  <a:gd name="T64" fmla="*/ 0 w 4359"/>
                  <a:gd name="T65" fmla="*/ 0 h 4871"/>
                  <a:gd name="T66" fmla="*/ 0 w 4359"/>
                  <a:gd name="T67" fmla="*/ 0 h 4871"/>
                  <a:gd name="T68" fmla="*/ 0 w 4359"/>
                  <a:gd name="T69" fmla="*/ 0 h 4871"/>
                  <a:gd name="T70" fmla="*/ 0 w 4359"/>
                  <a:gd name="T71" fmla="*/ 0 h 4871"/>
                  <a:gd name="T72" fmla="*/ 0 w 4359"/>
                  <a:gd name="T73" fmla="*/ 0 h 4871"/>
                  <a:gd name="T74" fmla="*/ 0 w 4359"/>
                  <a:gd name="T75" fmla="*/ 0 h 4871"/>
                  <a:gd name="T76" fmla="*/ 0 w 4359"/>
                  <a:gd name="T77" fmla="*/ 0 h 4871"/>
                  <a:gd name="T78" fmla="*/ 0 w 4359"/>
                  <a:gd name="T79" fmla="*/ 0 h 4871"/>
                  <a:gd name="T80" fmla="*/ 0 w 4359"/>
                  <a:gd name="T81" fmla="*/ 0 h 4871"/>
                  <a:gd name="T82" fmla="*/ 0 w 4359"/>
                  <a:gd name="T83" fmla="*/ 0 h 4871"/>
                  <a:gd name="T84" fmla="*/ 0 w 4359"/>
                  <a:gd name="T85" fmla="*/ 0 h 4871"/>
                  <a:gd name="T86" fmla="*/ 0 w 4359"/>
                  <a:gd name="T87" fmla="*/ 0 h 4871"/>
                  <a:gd name="T88" fmla="*/ 0 w 4359"/>
                  <a:gd name="T89" fmla="*/ 0 h 4871"/>
                  <a:gd name="T90" fmla="*/ 0 w 4359"/>
                  <a:gd name="T91" fmla="*/ 0 h 4871"/>
                  <a:gd name="T92" fmla="*/ 0 w 4359"/>
                  <a:gd name="T93" fmla="*/ 0 h 4871"/>
                  <a:gd name="T94" fmla="*/ 0 w 4359"/>
                  <a:gd name="T95" fmla="*/ 0 h 4871"/>
                  <a:gd name="T96" fmla="*/ 0 w 4359"/>
                  <a:gd name="T97" fmla="*/ 0 h 4871"/>
                  <a:gd name="T98" fmla="*/ 0 w 4359"/>
                  <a:gd name="T99" fmla="*/ 0 h 4871"/>
                  <a:gd name="T100" fmla="*/ 0 w 4359"/>
                  <a:gd name="T101" fmla="*/ 0 h 4871"/>
                  <a:gd name="T102" fmla="*/ 0 w 4359"/>
                  <a:gd name="T103" fmla="*/ 0 h 48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59"/>
                  <a:gd name="T157" fmla="*/ 0 h 4871"/>
                  <a:gd name="T158" fmla="*/ 4359 w 4359"/>
                  <a:gd name="T159" fmla="*/ 4871 h 487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59" h="4871">
                    <a:moveTo>
                      <a:pt x="4359" y="0"/>
                    </a:moveTo>
                    <a:lnTo>
                      <a:pt x="4359" y="0"/>
                    </a:lnTo>
                    <a:lnTo>
                      <a:pt x="4303" y="0"/>
                    </a:lnTo>
                    <a:lnTo>
                      <a:pt x="4248" y="2"/>
                    </a:lnTo>
                    <a:lnTo>
                      <a:pt x="4191" y="3"/>
                    </a:lnTo>
                    <a:lnTo>
                      <a:pt x="4135" y="7"/>
                    </a:lnTo>
                    <a:lnTo>
                      <a:pt x="4080" y="10"/>
                    </a:lnTo>
                    <a:lnTo>
                      <a:pt x="4025" y="15"/>
                    </a:lnTo>
                    <a:lnTo>
                      <a:pt x="3969" y="19"/>
                    </a:lnTo>
                    <a:lnTo>
                      <a:pt x="3915" y="25"/>
                    </a:lnTo>
                    <a:lnTo>
                      <a:pt x="3860" y="32"/>
                    </a:lnTo>
                    <a:lnTo>
                      <a:pt x="3805" y="40"/>
                    </a:lnTo>
                    <a:lnTo>
                      <a:pt x="3751" y="47"/>
                    </a:lnTo>
                    <a:lnTo>
                      <a:pt x="3697" y="57"/>
                    </a:lnTo>
                    <a:lnTo>
                      <a:pt x="3643" y="66"/>
                    </a:lnTo>
                    <a:lnTo>
                      <a:pt x="3590" y="77"/>
                    </a:lnTo>
                    <a:lnTo>
                      <a:pt x="3536" y="87"/>
                    </a:lnTo>
                    <a:lnTo>
                      <a:pt x="3483" y="100"/>
                    </a:lnTo>
                    <a:lnTo>
                      <a:pt x="3430" y="112"/>
                    </a:lnTo>
                    <a:lnTo>
                      <a:pt x="3377" y="126"/>
                    </a:lnTo>
                    <a:lnTo>
                      <a:pt x="3325" y="139"/>
                    </a:lnTo>
                    <a:lnTo>
                      <a:pt x="3272" y="154"/>
                    </a:lnTo>
                    <a:lnTo>
                      <a:pt x="3220" y="170"/>
                    </a:lnTo>
                    <a:lnTo>
                      <a:pt x="3168" y="185"/>
                    </a:lnTo>
                    <a:lnTo>
                      <a:pt x="3116" y="202"/>
                    </a:lnTo>
                    <a:lnTo>
                      <a:pt x="3066" y="219"/>
                    </a:lnTo>
                    <a:lnTo>
                      <a:pt x="3014" y="237"/>
                    </a:lnTo>
                    <a:lnTo>
                      <a:pt x="2963" y="257"/>
                    </a:lnTo>
                    <a:lnTo>
                      <a:pt x="2913" y="276"/>
                    </a:lnTo>
                    <a:lnTo>
                      <a:pt x="2863" y="296"/>
                    </a:lnTo>
                    <a:lnTo>
                      <a:pt x="2813" y="318"/>
                    </a:lnTo>
                    <a:lnTo>
                      <a:pt x="2764" y="339"/>
                    </a:lnTo>
                    <a:lnTo>
                      <a:pt x="2714" y="361"/>
                    </a:lnTo>
                    <a:lnTo>
                      <a:pt x="2666" y="385"/>
                    </a:lnTo>
                    <a:lnTo>
                      <a:pt x="2616" y="407"/>
                    </a:lnTo>
                    <a:lnTo>
                      <a:pt x="2568" y="432"/>
                    </a:lnTo>
                    <a:lnTo>
                      <a:pt x="2520" y="457"/>
                    </a:lnTo>
                    <a:lnTo>
                      <a:pt x="2472" y="482"/>
                    </a:lnTo>
                    <a:lnTo>
                      <a:pt x="2425" y="508"/>
                    </a:lnTo>
                    <a:lnTo>
                      <a:pt x="2377" y="535"/>
                    </a:lnTo>
                    <a:lnTo>
                      <a:pt x="2331" y="562"/>
                    </a:lnTo>
                    <a:lnTo>
                      <a:pt x="2284" y="589"/>
                    </a:lnTo>
                    <a:lnTo>
                      <a:pt x="2238" y="619"/>
                    </a:lnTo>
                    <a:lnTo>
                      <a:pt x="2192" y="647"/>
                    </a:lnTo>
                    <a:lnTo>
                      <a:pt x="2146" y="676"/>
                    </a:lnTo>
                    <a:lnTo>
                      <a:pt x="2102" y="707"/>
                    </a:lnTo>
                    <a:lnTo>
                      <a:pt x="2056" y="737"/>
                    </a:lnTo>
                    <a:lnTo>
                      <a:pt x="2012" y="769"/>
                    </a:lnTo>
                    <a:lnTo>
                      <a:pt x="1968" y="802"/>
                    </a:lnTo>
                    <a:lnTo>
                      <a:pt x="1925" y="834"/>
                    </a:lnTo>
                    <a:lnTo>
                      <a:pt x="1881" y="867"/>
                    </a:lnTo>
                    <a:lnTo>
                      <a:pt x="1839" y="901"/>
                    </a:lnTo>
                    <a:lnTo>
                      <a:pt x="1796" y="935"/>
                    </a:lnTo>
                    <a:lnTo>
                      <a:pt x="1754" y="970"/>
                    </a:lnTo>
                    <a:lnTo>
                      <a:pt x="1712" y="1005"/>
                    </a:lnTo>
                    <a:lnTo>
                      <a:pt x="1671" y="1042"/>
                    </a:lnTo>
                    <a:lnTo>
                      <a:pt x="1629" y="1078"/>
                    </a:lnTo>
                    <a:lnTo>
                      <a:pt x="1589" y="1115"/>
                    </a:lnTo>
                    <a:lnTo>
                      <a:pt x="1548" y="1152"/>
                    </a:lnTo>
                    <a:lnTo>
                      <a:pt x="1509" y="1191"/>
                    </a:lnTo>
                    <a:lnTo>
                      <a:pt x="1469" y="1229"/>
                    </a:lnTo>
                    <a:lnTo>
                      <a:pt x="1431" y="1268"/>
                    </a:lnTo>
                    <a:lnTo>
                      <a:pt x="1392" y="1307"/>
                    </a:lnTo>
                    <a:lnTo>
                      <a:pt x="1354" y="1348"/>
                    </a:lnTo>
                    <a:lnTo>
                      <a:pt x="1317" y="1389"/>
                    </a:lnTo>
                    <a:lnTo>
                      <a:pt x="1279" y="1430"/>
                    </a:lnTo>
                    <a:lnTo>
                      <a:pt x="1243" y="1471"/>
                    </a:lnTo>
                    <a:lnTo>
                      <a:pt x="1206" y="1513"/>
                    </a:lnTo>
                    <a:lnTo>
                      <a:pt x="1170" y="1556"/>
                    </a:lnTo>
                    <a:lnTo>
                      <a:pt x="1134" y="1599"/>
                    </a:lnTo>
                    <a:lnTo>
                      <a:pt x="1100" y="1642"/>
                    </a:lnTo>
                    <a:lnTo>
                      <a:pt x="1066" y="1686"/>
                    </a:lnTo>
                    <a:lnTo>
                      <a:pt x="1031" y="1731"/>
                    </a:lnTo>
                    <a:lnTo>
                      <a:pt x="998" y="1776"/>
                    </a:lnTo>
                    <a:lnTo>
                      <a:pt x="964" y="1821"/>
                    </a:lnTo>
                    <a:lnTo>
                      <a:pt x="932" y="1867"/>
                    </a:lnTo>
                    <a:lnTo>
                      <a:pt x="900" y="1914"/>
                    </a:lnTo>
                    <a:lnTo>
                      <a:pt x="868" y="1960"/>
                    </a:lnTo>
                    <a:lnTo>
                      <a:pt x="837" y="2007"/>
                    </a:lnTo>
                    <a:lnTo>
                      <a:pt x="805" y="2055"/>
                    </a:lnTo>
                    <a:lnTo>
                      <a:pt x="776" y="2102"/>
                    </a:lnTo>
                    <a:lnTo>
                      <a:pt x="746" y="2151"/>
                    </a:lnTo>
                    <a:lnTo>
                      <a:pt x="717" y="2200"/>
                    </a:lnTo>
                    <a:lnTo>
                      <a:pt x="688" y="2249"/>
                    </a:lnTo>
                    <a:lnTo>
                      <a:pt x="660" y="2299"/>
                    </a:lnTo>
                    <a:lnTo>
                      <a:pt x="632" y="2349"/>
                    </a:lnTo>
                    <a:lnTo>
                      <a:pt x="605" y="2399"/>
                    </a:lnTo>
                    <a:lnTo>
                      <a:pt x="579" y="2450"/>
                    </a:lnTo>
                    <a:lnTo>
                      <a:pt x="552" y="2502"/>
                    </a:lnTo>
                    <a:lnTo>
                      <a:pt x="527" y="2553"/>
                    </a:lnTo>
                    <a:lnTo>
                      <a:pt x="502" y="2605"/>
                    </a:lnTo>
                    <a:lnTo>
                      <a:pt x="477" y="2657"/>
                    </a:lnTo>
                    <a:lnTo>
                      <a:pt x="454" y="2710"/>
                    </a:lnTo>
                    <a:lnTo>
                      <a:pt x="431" y="2763"/>
                    </a:lnTo>
                    <a:lnTo>
                      <a:pt x="408" y="2816"/>
                    </a:lnTo>
                    <a:lnTo>
                      <a:pt x="385" y="2870"/>
                    </a:lnTo>
                    <a:lnTo>
                      <a:pt x="364" y="2923"/>
                    </a:lnTo>
                    <a:lnTo>
                      <a:pt x="343" y="2979"/>
                    </a:lnTo>
                    <a:lnTo>
                      <a:pt x="323" y="3033"/>
                    </a:lnTo>
                    <a:lnTo>
                      <a:pt x="302" y="3089"/>
                    </a:lnTo>
                    <a:lnTo>
                      <a:pt x="283" y="3144"/>
                    </a:lnTo>
                    <a:lnTo>
                      <a:pt x="265" y="3199"/>
                    </a:lnTo>
                    <a:lnTo>
                      <a:pt x="247" y="3256"/>
                    </a:lnTo>
                    <a:lnTo>
                      <a:pt x="229" y="3311"/>
                    </a:lnTo>
                    <a:lnTo>
                      <a:pt x="212" y="3369"/>
                    </a:lnTo>
                    <a:lnTo>
                      <a:pt x="196" y="3426"/>
                    </a:lnTo>
                    <a:lnTo>
                      <a:pt x="181" y="3483"/>
                    </a:lnTo>
                    <a:lnTo>
                      <a:pt x="166" y="3541"/>
                    </a:lnTo>
                    <a:lnTo>
                      <a:pt x="152" y="3599"/>
                    </a:lnTo>
                    <a:lnTo>
                      <a:pt x="137" y="3656"/>
                    </a:lnTo>
                    <a:lnTo>
                      <a:pt x="124" y="3715"/>
                    </a:lnTo>
                    <a:lnTo>
                      <a:pt x="112" y="3774"/>
                    </a:lnTo>
                    <a:lnTo>
                      <a:pt x="100" y="3833"/>
                    </a:lnTo>
                    <a:lnTo>
                      <a:pt x="89" y="3892"/>
                    </a:lnTo>
                    <a:lnTo>
                      <a:pt x="78" y="3951"/>
                    </a:lnTo>
                    <a:lnTo>
                      <a:pt x="68" y="4011"/>
                    </a:lnTo>
                    <a:lnTo>
                      <a:pt x="58" y="4071"/>
                    </a:lnTo>
                    <a:lnTo>
                      <a:pt x="50" y="4131"/>
                    </a:lnTo>
                    <a:lnTo>
                      <a:pt x="42" y="4192"/>
                    </a:lnTo>
                    <a:lnTo>
                      <a:pt x="35" y="4252"/>
                    </a:lnTo>
                    <a:lnTo>
                      <a:pt x="28" y="4313"/>
                    </a:lnTo>
                    <a:lnTo>
                      <a:pt x="22" y="4374"/>
                    </a:lnTo>
                    <a:lnTo>
                      <a:pt x="17" y="4437"/>
                    </a:lnTo>
                    <a:lnTo>
                      <a:pt x="13" y="4498"/>
                    </a:lnTo>
                    <a:lnTo>
                      <a:pt x="9" y="4560"/>
                    </a:lnTo>
                    <a:lnTo>
                      <a:pt x="6" y="4621"/>
                    </a:lnTo>
                    <a:lnTo>
                      <a:pt x="3" y="4684"/>
                    </a:lnTo>
                    <a:lnTo>
                      <a:pt x="1" y="4747"/>
                    </a:lnTo>
                    <a:lnTo>
                      <a:pt x="0" y="4809"/>
                    </a:lnTo>
                    <a:lnTo>
                      <a:pt x="0" y="4871"/>
                    </a:lnTo>
                    <a:lnTo>
                      <a:pt x="91" y="4871"/>
                    </a:lnTo>
                    <a:lnTo>
                      <a:pt x="91" y="4810"/>
                    </a:lnTo>
                    <a:lnTo>
                      <a:pt x="92" y="4749"/>
                    </a:lnTo>
                    <a:lnTo>
                      <a:pt x="94" y="4688"/>
                    </a:lnTo>
                    <a:lnTo>
                      <a:pt x="96" y="4627"/>
                    </a:lnTo>
                    <a:lnTo>
                      <a:pt x="100" y="4566"/>
                    </a:lnTo>
                    <a:lnTo>
                      <a:pt x="103" y="4506"/>
                    </a:lnTo>
                    <a:lnTo>
                      <a:pt x="108" y="4445"/>
                    </a:lnTo>
                    <a:lnTo>
                      <a:pt x="113" y="4385"/>
                    </a:lnTo>
                    <a:lnTo>
                      <a:pt x="119" y="4325"/>
                    </a:lnTo>
                    <a:lnTo>
                      <a:pt x="125" y="4266"/>
                    </a:lnTo>
                    <a:lnTo>
                      <a:pt x="132" y="4206"/>
                    </a:lnTo>
                    <a:lnTo>
                      <a:pt x="140" y="4147"/>
                    </a:lnTo>
                    <a:lnTo>
                      <a:pt x="149" y="4088"/>
                    </a:lnTo>
                    <a:lnTo>
                      <a:pt x="158" y="4030"/>
                    </a:lnTo>
                    <a:lnTo>
                      <a:pt x="168" y="3971"/>
                    </a:lnTo>
                    <a:lnTo>
                      <a:pt x="178" y="3912"/>
                    </a:lnTo>
                    <a:lnTo>
                      <a:pt x="189" y="3854"/>
                    </a:lnTo>
                    <a:lnTo>
                      <a:pt x="200" y="3797"/>
                    </a:lnTo>
                    <a:lnTo>
                      <a:pt x="212" y="3739"/>
                    </a:lnTo>
                    <a:lnTo>
                      <a:pt x="225" y="3682"/>
                    </a:lnTo>
                    <a:lnTo>
                      <a:pt x="240" y="3625"/>
                    </a:lnTo>
                    <a:lnTo>
                      <a:pt x="253" y="3568"/>
                    </a:lnTo>
                    <a:lnTo>
                      <a:pt x="268" y="3512"/>
                    </a:lnTo>
                    <a:lnTo>
                      <a:pt x="283" y="3456"/>
                    </a:lnTo>
                    <a:lnTo>
                      <a:pt x="299" y="3400"/>
                    </a:lnTo>
                    <a:lnTo>
                      <a:pt x="316" y="3344"/>
                    </a:lnTo>
                    <a:lnTo>
                      <a:pt x="333" y="3290"/>
                    </a:lnTo>
                    <a:lnTo>
                      <a:pt x="351" y="3234"/>
                    </a:lnTo>
                    <a:lnTo>
                      <a:pt x="369" y="3180"/>
                    </a:lnTo>
                    <a:lnTo>
                      <a:pt x="387" y="3126"/>
                    </a:lnTo>
                    <a:lnTo>
                      <a:pt x="407" y="3072"/>
                    </a:lnTo>
                    <a:lnTo>
                      <a:pt x="427" y="3018"/>
                    </a:lnTo>
                    <a:lnTo>
                      <a:pt x="448" y="2964"/>
                    </a:lnTo>
                    <a:lnTo>
                      <a:pt x="469" y="2912"/>
                    </a:lnTo>
                    <a:lnTo>
                      <a:pt x="491" y="2859"/>
                    </a:lnTo>
                    <a:lnTo>
                      <a:pt x="513" y="2807"/>
                    </a:lnTo>
                    <a:lnTo>
                      <a:pt x="535" y="2755"/>
                    </a:lnTo>
                    <a:lnTo>
                      <a:pt x="558" y="2703"/>
                    </a:lnTo>
                    <a:lnTo>
                      <a:pt x="583" y="2652"/>
                    </a:lnTo>
                    <a:lnTo>
                      <a:pt x="607" y="2601"/>
                    </a:lnTo>
                    <a:lnTo>
                      <a:pt x="632" y="2551"/>
                    </a:lnTo>
                    <a:lnTo>
                      <a:pt x="658" y="2501"/>
                    </a:lnTo>
                    <a:lnTo>
                      <a:pt x="684" y="2451"/>
                    </a:lnTo>
                    <a:lnTo>
                      <a:pt x="710" y="2402"/>
                    </a:lnTo>
                    <a:lnTo>
                      <a:pt x="738" y="2352"/>
                    </a:lnTo>
                    <a:lnTo>
                      <a:pt x="765" y="2304"/>
                    </a:lnTo>
                    <a:lnTo>
                      <a:pt x="793" y="2256"/>
                    </a:lnTo>
                    <a:lnTo>
                      <a:pt x="822" y="2208"/>
                    </a:lnTo>
                    <a:lnTo>
                      <a:pt x="851" y="2160"/>
                    </a:lnTo>
                    <a:lnTo>
                      <a:pt x="880" y="2114"/>
                    </a:lnTo>
                    <a:lnTo>
                      <a:pt x="910" y="2067"/>
                    </a:lnTo>
                    <a:lnTo>
                      <a:pt x="941" y="2021"/>
                    </a:lnTo>
                    <a:lnTo>
                      <a:pt x="971" y="1975"/>
                    </a:lnTo>
                    <a:lnTo>
                      <a:pt x="1003" y="1931"/>
                    </a:lnTo>
                    <a:lnTo>
                      <a:pt x="1035" y="1885"/>
                    </a:lnTo>
                    <a:lnTo>
                      <a:pt x="1068" y="1841"/>
                    </a:lnTo>
                    <a:lnTo>
                      <a:pt x="1101" y="1797"/>
                    </a:lnTo>
                    <a:lnTo>
                      <a:pt x="1134" y="1753"/>
                    </a:lnTo>
                    <a:lnTo>
                      <a:pt x="1168" y="1710"/>
                    </a:lnTo>
                    <a:lnTo>
                      <a:pt x="1202" y="1667"/>
                    </a:lnTo>
                    <a:lnTo>
                      <a:pt x="1237" y="1625"/>
                    </a:lnTo>
                    <a:lnTo>
                      <a:pt x="1272" y="1583"/>
                    </a:lnTo>
                    <a:lnTo>
                      <a:pt x="1307" y="1543"/>
                    </a:lnTo>
                    <a:lnTo>
                      <a:pt x="1344" y="1502"/>
                    </a:lnTo>
                    <a:lnTo>
                      <a:pt x="1380" y="1461"/>
                    </a:lnTo>
                    <a:lnTo>
                      <a:pt x="1417" y="1422"/>
                    </a:lnTo>
                    <a:lnTo>
                      <a:pt x="1454" y="1382"/>
                    </a:lnTo>
                    <a:lnTo>
                      <a:pt x="1492" y="1344"/>
                    </a:lnTo>
                    <a:lnTo>
                      <a:pt x="1530" y="1305"/>
                    </a:lnTo>
                    <a:lnTo>
                      <a:pt x="1569" y="1268"/>
                    </a:lnTo>
                    <a:lnTo>
                      <a:pt x="1608" y="1230"/>
                    </a:lnTo>
                    <a:lnTo>
                      <a:pt x="1646" y="1193"/>
                    </a:lnTo>
                    <a:lnTo>
                      <a:pt x="1687" y="1157"/>
                    </a:lnTo>
                    <a:lnTo>
                      <a:pt x="1726" y="1122"/>
                    </a:lnTo>
                    <a:lnTo>
                      <a:pt x="1767" y="1087"/>
                    </a:lnTo>
                    <a:lnTo>
                      <a:pt x="1808" y="1052"/>
                    </a:lnTo>
                    <a:lnTo>
                      <a:pt x="1849" y="1018"/>
                    </a:lnTo>
                    <a:lnTo>
                      <a:pt x="1891" y="984"/>
                    </a:lnTo>
                    <a:lnTo>
                      <a:pt x="1933" y="951"/>
                    </a:lnTo>
                    <a:lnTo>
                      <a:pt x="1975" y="918"/>
                    </a:lnTo>
                    <a:lnTo>
                      <a:pt x="2018" y="887"/>
                    </a:lnTo>
                    <a:lnTo>
                      <a:pt x="2061" y="855"/>
                    </a:lnTo>
                    <a:lnTo>
                      <a:pt x="2105" y="824"/>
                    </a:lnTo>
                    <a:lnTo>
                      <a:pt x="2149" y="794"/>
                    </a:lnTo>
                    <a:lnTo>
                      <a:pt x="2193" y="765"/>
                    </a:lnTo>
                    <a:lnTo>
                      <a:pt x="2238" y="735"/>
                    </a:lnTo>
                    <a:lnTo>
                      <a:pt x="2282" y="707"/>
                    </a:lnTo>
                    <a:lnTo>
                      <a:pt x="2328" y="679"/>
                    </a:lnTo>
                    <a:lnTo>
                      <a:pt x="2373" y="651"/>
                    </a:lnTo>
                    <a:lnTo>
                      <a:pt x="2419" y="625"/>
                    </a:lnTo>
                    <a:lnTo>
                      <a:pt x="2465" y="599"/>
                    </a:lnTo>
                    <a:lnTo>
                      <a:pt x="2512" y="573"/>
                    </a:lnTo>
                    <a:lnTo>
                      <a:pt x="2558" y="549"/>
                    </a:lnTo>
                    <a:lnTo>
                      <a:pt x="2605" y="525"/>
                    </a:lnTo>
                    <a:lnTo>
                      <a:pt x="2653" y="501"/>
                    </a:lnTo>
                    <a:lnTo>
                      <a:pt x="2700" y="477"/>
                    </a:lnTo>
                    <a:lnTo>
                      <a:pt x="2749" y="456"/>
                    </a:lnTo>
                    <a:lnTo>
                      <a:pt x="2797" y="434"/>
                    </a:lnTo>
                    <a:lnTo>
                      <a:pt x="2846" y="413"/>
                    </a:lnTo>
                    <a:lnTo>
                      <a:pt x="2894" y="392"/>
                    </a:lnTo>
                    <a:lnTo>
                      <a:pt x="2943" y="372"/>
                    </a:lnTo>
                    <a:lnTo>
                      <a:pt x="2993" y="353"/>
                    </a:lnTo>
                    <a:lnTo>
                      <a:pt x="3042" y="335"/>
                    </a:lnTo>
                    <a:lnTo>
                      <a:pt x="3093" y="317"/>
                    </a:lnTo>
                    <a:lnTo>
                      <a:pt x="3142" y="300"/>
                    </a:lnTo>
                    <a:lnTo>
                      <a:pt x="3193" y="284"/>
                    </a:lnTo>
                    <a:lnTo>
                      <a:pt x="3244" y="268"/>
                    </a:lnTo>
                    <a:lnTo>
                      <a:pt x="3295" y="252"/>
                    </a:lnTo>
                    <a:lnTo>
                      <a:pt x="3346" y="239"/>
                    </a:lnTo>
                    <a:lnTo>
                      <a:pt x="3397" y="224"/>
                    </a:lnTo>
                    <a:lnTo>
                      <a:pt x="3449" y="211"/>
                    </a:lnTo>
                    <a:lnTo>
                      <a:pt x="3501" y="199"/>
                    </a:lnTo>
                    <a:lnTo>
                      <a:pt x="3553" y="188"/>
                    </a:lnTo>
                    <a:lnTo>
                      <a:pt x="3605" y="176"/>
                    </a:lnTo>
                    <a:lnTo>
                      <a:pt x="3658" y="166"/>
                    </a:lnTo>
                    <a:lnTo>
                      <a:pt x="3710" y="157"/>
                    </a:lnTo>
                    <a:lnTo>
                      <a:pt x="3764" y="148"/>
                    </a:lnTo>
                    <a:lnTo>
                      <a:pt x="3817" y="140"/>
                    </a:lnTo>
                    <a:lnTo>
                      <a:pt x="3870" y="133"/>
                    </a:lnTo>
                    <a:lnTo>
                      <a:pt x="3924" y="127"/>
                    </a:lnTo>
                    <a:lnTo>
                      <a:pt x="3977" y="121"/>
                    </a:lnTo>
                    <a:lnTo>
                      <a:pt x="4032" y="116"/>
                    </a:lnTo>
                    <a:lnTo>
                      <a:pt x="4086" y="112"/>
                    </a:lnTo>
                    <a:lnTo>
                      <a:pt x="4140" y="109"/>
                    </a:lnTo>
                    <a:lnTo>
                      <a:pt x="4195" y="105"/>
                    </a:lnTo>
                    <a:lnTo>
                      <a:pt x="4250" y="103"/>
                    </a:lnTo>
                    <a:lnTo>
                      <a:pt x="4304" y="103"/>
                    </a:lnTo>
                    <a:lnTo>
                      <a:pt x="4359" y="102"/>
                    </a:lnTo>
                    <a:lnTo>
                      <a:pt x="4359" y="0"/>
                    </a:lnTo>
                    <a:close/>
                  </a:path>
                </a:pathLst>
              </a:custGeom>
              <a:solidFill>
                <a:srgbClr val="008FE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71"/>
              <p:cNvSpPr>
                <a:spLocks/>
              </p:cNvSpPr>
              <p:nvPr/>
            </p:nvSpPr>
            <p:spPr bwMode="auto">
              <a:xfrm>
                <a:off x="4264" y="1771"/>
                <a:ext cx="485" cy="487"/>
              </a:xfrm>
              <a:custGeom>
                <a:avLst/>
                <a:gdLst>
                  <a:gd name="T0" fmla="*/ 0 w 2905"/>
                  <a:gd name="T1" fmla="*/ 0 h 3409"/>
                  <a:gd name="T2" fmla="*/ 0 w 2905"/>
                  <a:gd name="T3" fmla="*/ 0 h 3409"/>
                  <a:gd name="T4" fmla="*/ 0 w 2905"/>
                  <a:gd name="T5" fmla="*/ 0 h 3409"/>
                  <a:gd name="T6" fmla="*/ 0 w 2905"/>
                  <a:gd name="T7" fmla="*/ 0 h 3409"/>
                  <a:gd name="T8" fmla="*/ 0 w 2905"/>
                  <a:gd name="T9" fmla="*/ 0 h 3409"/>
                  <a:gd name="T10" fmla="*/ 0 w 2905"/>
                  <a:gd name="T11" fmla="*/ 0 h 3409"/>
                  <a:gd name="T12" fmla="*/ 0 w 2905"/>
                  <a:gd name="T13" fmla="*/ 0 h 3409"/>
                  <a:gd name="T14" fmla="*/ 0 w 2905"/>
                  <a:gd name="T15" fmla="*/ 0 h 3409"/>
                  <a:gd name="T16" fmla="*/ 0 w 2905"/>
                  <a:gd name="T17" fmla="*/ 0 h 3409"/>
                  <a:gd name="T18" fmla="*/ 0 w 2905"/>
                  <a:gd name="T19" fmla="*/ 0 h 34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905"/>
                  <a:gd name="T31" fmla="*/ 0 h 3409"/>
                  <a:gd name="T32" fmla="*/ 2905 w 2905"/>
                  <a:gd name="T33" fmla="*/ 3409 h 340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905" h="3409">
                    <a:moveTo>
                      <a:pt x="95" y="3357"/>
                    </a:moveTo>
                    <a:lnTo>
                      <a:pt x="85" y="3409"/>
                    </a:lnTo>
                    <a:lnTo>
                      <a:pt x="2905" y="69"/>
                    </a:lnTo>
                    <a:lnTo>
                      <a:pt x="2838" y="0"/>
                    </a:lnTo>
                    <a:lnTo>
                      <a:pt x="19" y="3339"/>
                    </a:lnTo>
                    <a:lnTo>
                      <a:pt x="9" y="3391"/>
                    </a:lnTo>
                    <a:lnTo>
                      <a:pt x="19" y="3339"/>
                    </a:lnTo>
                    <a:lnTo>
                      <a:pt x="0" y="3362"/>
                    </a:lnTo>
                    <a:lnTo>
                      <a:pt x="9" y="3391"/>
                    </a:lnTo>
                    <a:lnTo>
                      <a:pt x="95" y="3357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2"/>
              <p:cNvSpPr>
                <a:spLocks/>
              </p:cNvSpPr>
              <p:nvPr/>
            </p:nvSpPr>
            <p:spPr bwMode="auto">
              <a:xfrm>
                <a:off x="4266" y="2251"/>
                <a:ext cx="133" cy="333"/>
              </a:xfrm>
              <a:custGeom>
                <a:avLst/>
                <a:gdLst>
                  <a:gd name="T0" fmla="*/ 0 w 799"/>
                  <a:gd name="T1" fmla="*/ 0 h 2329"/>
                  <a:gd name="T2" fmla="*/ 0 w 799"/>
                  <a:gd name="T3" fmla="*/ 0 h 2329"/>
                  <a:gd name="T4" fmla="*/ 0 w 799"/>
                  <a:gd name="T5" fmla="*/ 0 h 2329"/>
                  <a:gd name="T6" fmla="*/ 0 w 799"/>
                  <a:gd name="T7" fmla="*/ 0 h 2329"/>
                  <a:gd name="T8" fmla="*/ 0 w 799"/>
                  <a:gd name="T9" fmla="*/ 0 h 2329"/>
                  <a:gd name="T10" fmla="*/ 0 w 799"/>
                  <a:gd name="T11" fmla="*/ 0 h 2329"/>
                  <a:gd name="T12" fmla="*/ 0 w 799"/>
                  <a:gd name="T13" fmla="*/ 0 h 2329"/>
                  <a:gd name="T14" fmla="*/ 0 w 799"/>
                  <a:gd name="T15" fmla="*/ 0 h 2329"/>
                  <a:gd name="T16" fmla="*/ 0 w 799"/>
                  <a:gd name="T17" fmla="*/ 0 h 2329"/>
                  <a:gd name="T18" fmla="*/ 0 w 799"/>
                  <a:gd name="T19" fmla="*/ 0 h 23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99"/>
                  <a:gd name="T31" fmla="*/ 0 h 2329"/>
                  <a:gd name="T32" fmla="*/ 799 w 799"/>
                  <a:gd name="T33" fmla="*/ 2329 h 23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99" h="2329">
                    <a:moveTo>
                      <a:pt x="736" y="2211"/>
                    </a:moveTo>
                    <a:lnTo>
                      <a:pt x="799" y="2240"/>
                    </a:lnTo>
                    <a:lnTo>
                      <a:pt x="86" y="0"/>
                    </a:lnTo>
                    <a:lnTo>
                      <a:pt x="0" y="34"/>
                    </a:lnTo>
                    <a:lnTo>
                      <a:pt x="713" y="2274"/>
                    </a:lnTo>
                    <a:lnTo>
                      <a:pt x="777" y="2302"/>
                    </a:lnTo>
                    <a:lnTo>
                      <a:pt x="713" y="2274"/>
                    </a:lnTo>
                    <a:lnTo>
                      <a:pt x="731" y="2329"/>
                    </a:lnTo>
                    <a:lnTo>
                      <a:pt x="777" y="2302"/>
                    </a:lnTo>
                    <a:lnTo>
                      <a:pt x="736" y="2211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3"/>
              <p:cNvSpPr>
                <a:spLocks/>
              </p:cNvSpPr>
              <p:nvPr/>
            </p:nvSpPr>
            <p:spPr bwMode="auto">
              <a:xfrm>
                <a:off x="4389" y="2242"/>
                <a:ext cx="663" cy="338"/>
              </a:xfrm>
              <a:custGeom>
                <a:avLst/>
                <a:gdLst>
                  <a:gd name="T0" fmla="*/ 0 w 3980"/>
                  <a:gd name="T1" fmla="*/ 0 h 2368"/>
                  <a:gd name="T2" fmla="*/ 0 w 3980"/>
                  <a:gd name="T3" fmla="*/ 0 h 2368"/>
                  <a:gd name="T4" fmla="*/ 0 w 3980"/>
                  <a:gd name="T5" fmla="*/ 0 h 2368"/>
                  <a:gd name="T6" fmla="*/ 0 w 3980"/>
                  <a:gd name="T7" fmla="*/ 0 h 2368"/>
                  <a:gd name="T8" fmla="*/ 0 w 3980"/>
                  <a:gd name="T9" fmla="*/ 0 h 2368"/>
                  <a:gd name="T10" fmla="*/ 0 w 3980"/>
                  <a:gd name="T11" fmla="*/ 0 h 2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80"/>
                  <a:gd name="T19" fmla="*/ 0 h 2368"/>
                  <a:gd name="T20" fmla="*/ 3980 w 3980"/>
                  <a:gd name="T21" fmla="*/ 2368 h 2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80" h="2368">
                    <a:moveTo>
                      <a:pt x="3959" y="45"/>
                    </a:moveTo>
                    <a:lnTo>
                      <a:pt x="3938" y="0"/>
                    </a:lnTo>
                    <a:lnTo>
                      <a:pt x="0" y="2277"/>
                    </a:lnTo>
                    <a:lnTo>
                      <a:pt x="41" y="2368"/>
                    </a:lnTo>
                    <a:lnTo>
                      <a:pt x="3980" y="90"/>
                    </a:lnTo>
                    <a:lnTo>
                      <a:pt x="3959" y="45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4"/>
              <p:cNvSpPr>
                <a:spLocks/>
              </p:cNvSpPr>
              <p:nvPr/>
            </p:nvSpPr>
            <p:spPr bwMode="auto">
              <a:xfrm>
                <a:off x="4694" y="2339"/>
                <a:ext cx="528" cy="306"/>
              </a:xfrm>
              <a:custGeom>
                <a:avLst/>
                <a:gdLst>
                  <a:gd name="T0" fmla="*/ 0 w 3171"/>
                  <a:gd name="T1" fmla="*/ 0 h 2138"/>
                  <a:gd name="T2" fmla="*/ 0 w 3171"/>
                  <a:gd name="T3" fmla="*/ 0 h 2138"/>
                  <a:gd name="T4" fmla="*/ 0 w 3171"/>
                  <a:gd name="T5" fmla="*/ 0 h 2138"/>
                  <a:gd name="T6" fmla="*/ 0 w 3171"/>
                  <a:gd name="T7" fmla="*/ 0 h 2138"/>
                  <a:gd name="T8" fmla="*/ 0 w 3171"/>
                  <a:gd name="T9" fmla="*/ 0 h 2138"/>
                  <a:gd name="T10" fmla="*/ 0 w 3171"/>
                  <a:gd name="T11" fmla="*/ 0 h 2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71"/>
                  <a:gd name="T19" fmla="*/ 0 h 2138"/>
                  <a:gd name="T20" fmla="*/ 3171 w 3171"/>
                  <a:gd name="T21" fmla="*/ 2138 h 2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71" h="2138">
                    <a:moveTo>
                      <a:pt x="3147" y="43"/>
                    </a:moveTo>
                    <a:lnTo>
                      <a:pt x="3125" y="0"/>
                    </a:lnTo>
                    <a:lnTo>
                      <a:pt x="0" y="2049"/>
                    </a:lnTo>
                    <a:lnTo>
                      <a:pt x="45" y="2138"/>
                    </a:lnTo>
                    <a:lnTo>
                      <a:pt x="3171" y="87"/>
                    </a:lnTo>
                    <a:lnTo>
                      <a:pt x="3147" y="43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75"/>
              <p:cNvSpPr>
                <a:spLocks/>
              </p:cNvSpPr>
              <p:nvPr/>
            </p:nvSpPr>
            <p:spPr bwMode="auto">
              <a:xfrm>
                <a:off x="4970" y="1841"/>
                <a:ext cx="356" cy="216"/>
              </a:xfrm>
              <a:custGeom>
                <a:avLst/>
                <a:gdLst>
                  <a:gd name="T0" fmla="*/ 0 w 2136"/>
                  <a:gd name="T1" fmla="*/ 0 h 1515"/>
                  <a:gd name="T2" fmla="*/ 0 w 2136"/>
                  <a:gd name="T3" fmla="*/ 0 h 1515"/>
                  <a:gd name="T4" fmla="*/ 0 w 2136"/>
                  <a:gd name="T5" fmla="*/ 0 h 1515"/>
                  <a:gd name="T6" fmla="*/ 0 w 2136"/>
                  <a:gd name="T7" fmla="*/ 0 h 1515"/>
                  <a:gd name="T8" fmla="*/ 0 w 2136"/>
                  <a:gd name="T9" fmla="*/ 0 h 1515"/>
                  <a:gd name="T10" fmla="*/ 0 w 2136"/>
                  <a:gd name="T11" fmla="*/ 0 h 1515"/>
                  <a:gd name="T12" fmla="*/ 0 w 2136"/>
                  <a:gd name="T13" fmla="*/ 0 h 1515"/>
                  <a:gd name="T14" fmla="*/ 0 w 2136"/>
                  <a:gd name="T15" fmla="*/ 0 h 1515"/>
                  <a:gd name="T16" fmla="*/ 0 w 2136"/>
                  <a:gd name="T17" fmla="*/ 0 h 1515"/>
                  <a:gd name="T18" fmla="*/ 0 w 2136"/>
                  <a:gd name="T19" fmla="*/ 0 h 15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36"/>
                  <a:gd name="T31" fmla="*/ 0 h 1515"/>
                  <a:gd name="T32" fmla="*/ 2136 w 2136"/>
                  <a:gd name="T33" fmla="*/ 1515 h 151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36" h="1515">
                    <a:moveTo>
                      <a:pt x="104" y="90"/>
                    </a:moveTo>
                    <a:lnTo>
                      <a:pt x="35" y="141"/>
                    </a:lnTo>
                    <a:lnTo>
                      <a:pt x="2090" y="1515"/>
                    </a:lnTo>
                    <a:lnTo>
                      <a:pt x="2136" y="1428"/>
                    </a:lnTo>
                    <a:lnTo>
                      <a:pt x="82" y="54"/>
                    </a:lnTo>
                    <a:lnTo>
                      <a:pt x="13" y="105"/>
                    </a:lnTo>
                    <a:lnTo>
                      <a:pt x="82" y="54"/>
                    </a:lnTo>
                    <a:lnTo>
                      <a:pt x="0" y="0"/>
                    </a:lnTo>
                    <a:lnTo>
                      <a:pt x="13" y="105"/>
                    </a:lnTo>
                    <a:lnTo>
                      <a:pt x="104" y="90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76"/>
              <p:cNvSpPr>
                <a:spLocks/>
              </p:cNvSpPr>
              <p:nvPr/>
            </p:nvSpPr>
            <p:spPr bwMode="auto">
              <a:xfrm>
                <a:off x="4972" y="1853"/>
                <a:ext cx="75" cy="389"/>
              </a:xfrm>
              <a:custGeom>
                <a:avLst/>
                <a:gdLst>
                  <a:gd name="T0" fmla="*/ 0 w 446"/>
                  <a:gd name="T1" fmla="*/ 0 h 2717"/>
                  <a:gd name="T2" fmla="*/ 0 w 446"/>
                  <a:gd name="T3" fmla="*/ 0 h 2717"/>
                  <a:gd name="T4" fmla="*/ 0 w 446"/>
                  <a:gd name="T5" fmla="*/ 0 h 2717"/>
                  <a:gd name="T6" fmla="*/ 0 w 446"/>
                  <a:gd name="T7" fmla="*/ 0 h 2717"/>
                  <a:gd name="T8" fmla="*/ 0 w 446"/>
                  <a:gd name="T9" fmla="*/ 0 h 2717"/>
                  <a:gd name="T10" fmla="*/ 0 w 446"/>
                  <a:gd name="T11" fmla="*/ 0 h 27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6"/>
                  <a:gd name="T19" fmla="*/ 0 h 2717"/>
                  <a:gd name="T20" fmla="*/ 446 w 446"/>
                  <a:gd name="T21" fmla="*/ 2717 h 27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6" h="2717">
                    <a:moveTo>
                      <a:pt x="402" y="2710"/>
                    </a:moveTo>
                    <a:lnTo>
                      <a:pt x="446" y="2702"/>
                    </a:lnTo>
                    <a:lnTo>
                      <a:pt x="91" y="0"/>
                    </a:lnTo>
                    <a:lnTo>
                      <a:pt x="0" y="15"/>
                    </a:lnTo>
                    <a:lnTo>
                      <a:pt x="356" y="2717"/>
                    </a:lnTo>
                    <a:lnTo>
                      <a:pt x="402" y="2710"/>
                    </a:lnTo>
                    <a:close/>
                  </a:path>
                </a:pathLst>
              </a:custGeom>
              <a:solidFill>
                <a:srgbClr val="DC2B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77"/>
              <p:cNvSpPr>
                <a:spLocks/>
              </p:cNvSpPr>
              <p:nvPr/>
            </p:nvSpPr>
            <p:spPr bwMode="auto">
              <a:xfrm>
                <a:off x="5375" y="1663"/>
                <a:ext cx="227" cy="188"/>
              </a:xfrm>
              <a:custGeom>
                <a:avLst/>
                <a:gdLst>
                  <a:gd name="T0" fmla="*/ 0 w 1361"/>
                  <a:gd name="T1" fmla="*/ 0 h 1317"/>
                  <a:gd name="T2" fmla="*/ 0 w 1361"/>
                  <a:gd name="T3" fmla="*/ 0 h 1317"/>
                  <a:gd name="T4" fmla="*/ 0 w 1361"/>
                  <a:gd name="T5" fmla="*/ 0 h 1317"/>
                  <a:gd name="T6" fmla="*/ 0 w 1361"/>
                  <a:gd name="T7" fmla="*/ 0 h 1317"/>
                  <a:gd name="T8" fmla="*/ 0 w 1361"/>
                  <a:gd name="T9" fmla="*/ 0 h 1317"/>
                  <a:gd name="T10" fmla="*/ 0 w 1361"/>
                  <a:gd name="T11" fmla="*/ 0 h 1317"/>
                  <a:gd name="T12" fmla="*/ 0 w 1361"/>
                  <a:gd name="T13" fmla="*/ 0 h 1317"/>
                  <a:gd name="T14" fmla="*/ 0 w 1361"/>
                  <a:gd name="T15" fmla="*/ 0 h 1317"/>
                  <a:gd name="T16" fmla="*/ 0 w 1361"/>
                  <a:gd name="T17" fmla="*/ 0 h 1317"/>
                  <a:gd name="T18" fmla="*/ 0 w 1361"/>
                  <a:gd name="T19" fmla="*/ 0 h 1317"/>
                  <a:gd name="T20" fmla="*/ 0 w 1361"/>
                  <a:gd name="T21" fmla="*/ 0 h 1317"/>
                  <a:gd name="T22" fmla="*/ 0 w 1361"/>
                  <a:gd name="T23" fmla="*/ 0 h 1317"/>
                  <a:gd name="T24" fmla="*/ 0 w 1361"/>
                  <a:gd name="T25" fmla="*/ 0 h 1317"/>
                  <a:gd name="T26" fmla="*/ 0 w 1361"/>
                  <a:gd name="T27" fmla="*/ 0 h 1317"/>
                  <a:gd name="T28" fmla="*/ 0 w 1361"/>
                  <a:gd name="T29" fmla="*/ 0 h 1317"/>
                  <a:gd name="T30" fmla="*/ 0 w 1361"/>
                  <a:gd name="T31" fmla="*/ 0 h 1317"/>
                  <a:gd name="T32" fmla="*/ 0 w 1361"/>
                  <a:gd name="T33" fmla="*/ 0 h 1317"/>
                  <a:gd name="T34" fmla="*/ 0 w 1361"/>
                  <a:gd name="T35" fmla="*/ 0 h 1317"/>
                  <a:gd name="T36" fmla="*/ 0 w 1361"/>
                  <a:gd name="T37" fmla="*/ 0 h 1317"/>
                  <a:gd name="T38" fmla="*/ 0 w 1361"/>
                  <a:gd name="T39" fmla="*/ 0 h 1317"/>
                  <a:gd name="T40" fmla="*/ 0 w 1361"/>
                  <a:gd name="T41" fmla="*/ 0 h 1317"/>
                  <a:gd name="T42" fmla="*/ 0 w 1361"/>
                  <a:gd name="T43" fmla="*/ 0 h 1317"/>
                  <a:gd name="T44" fmla="*/ 0 w 1361"/>
                  <a:gd name="T45" fmla="*/ 0 h 1317"/>
                  <a:gd name="T46" fmla="*/ 0 w 1361"/>
                  <a:gd name="T47" fmla="*/ 0 h 1317"/>
                  <a:gd name="T48" fmla="*/ 0 w 1361"/>
                  <a:gd name="T49" fmla="*/ 0 h 1317"/>
                  <a:gd name="T50" fmla="*/ 0 w 1361"/>
                  <a:gd name="T51" fmla="*/ 0 h 1317"/>
                  <a:gd name="T52" fmla="*/ 0 w 1361"/>
                  <a:gd name="T53" fmla="*/ 0 h 1317"/>
                  <a:gd name="T54" fmla="*/ 0 w 1361"/>
                  <a:gd name="T55" fmla="*/ 0 h 1317"/>
                  <a:gd name="T56" fmla="*/ 0 w 1361"/>
                  <a:gd name="T57" fmla="*/ 0 h 1317"/>
                  <a:gd name="T58" fmla="*/ 0 w 1361"/>
                  <a:gd name="T59" fmla="*/ 0 h 1317"/>
                  <a:gd name="T60" fmla="*/ 0 w 1361"/>
                  <a:gd name="T61" fmla="*/ 0 h 1317"/>
                  <a:gd name="T62" fmla="*/ 0 w 1361"/>
                  <a:gd name="T63" fmla="*/ 0 h 1317"/>
                  <a:gd name="T64" fmla="*/ 0 w 1361"/>
                  <a:gd name="T65" fmla="*/ 0 h 1317"/>
                  <a:gd name="T66" fmla="*/ 0 w 1361"/>
                  <a:gd name="T67" fmla="*/ 0 h 1317"/>
                  <a:gd name="T68" fmla="*/ 0 w 1361"/>
                  <a:gd name="T69" fmla="*/ 0 h 1317"/>
                  <a:gd name="T70" fmla="*/ 0 w 1361"/>
                  <a:gd name="T71" fmla="*/ 0 h 1317"/>
                  <a:gd name="T72" fmla="*/ 0 w 1361"/>
                  <a:gd name="T73" fmla="*/ 0 h 1317"/>
                  <a:gd name="T74" fmla="*/ 0 w 1361"/>
                  <a:gd name="T75" fmla="*/ 0 h 1317"/>
                  <a:gd name="T76" fmla="*/ 0 w 1361"/>
                  <a:gd name="T77" fmla="*/ 0 h 1317"/>
                  <a:gd name="T78" fmla="*/ 0 w 1361"/>
                  <a:gd name="T79" fmla="*/ 0 h 1317"/>
                  <a:gd name="T80" fmla="*/ 0 w 1361"/>
                  <a:gd name="T81" fmla="*/ 0 h 1317"/>
                  <a:gd name="T82" fmla="*/ 0 w 1361"/>
                  <a:gd name="T83" fmla="*/ 0 h 1317"/>
                  <a:gd name="T84" fmla="*/ 0 w 1361"/>
                  <a:gd name="T85" fmla="*/ 0 h 1317"/>
                  <a:gd name="T86" fmla="*/ 0 w 1361"/>
                  <a:gd name="T87" fmla="*/ 0 h 13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61"/>
                  <a:gd name="T133" fmla="*/ 0 h 1317"/>
                  <a:gd name="T134" fmla="*/ 1361 w 1361"/>
                  <a:gd name="T135" fmla="*/ 1317 h 13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61" h="1317">
                    <a:moveTo>
                      <a:pt x="1361" y="0"/>
                    </a:moveTo>
                    <a:lnTo>
                      <a:pt x="625" y="1317"/>
                    </a:lnTo>
                    <a:lnTo>
                      <a:pt x="624" y="1307"/>
                    </a:lnTo>
                    <a:lnTo>
                      <a:pt x="622" y="1296"/>
                    </a:lnTo>
                    <a:lnTo>
                      <a:pt x="621" y="1285"/>
                    </a:lnTo>
                    <a:lnTo>
                      <a:pt x="619" y="1275"/>
                    </a:lnTo>
                    <a:lnTo>
                      <a:pt x="618" y="1265"/>
                    </a:lnTo>
                    <a:lnTo>
                      <a:pt x="616" y="1254"/>
                    </a:lnTo>
                    <a:lnTo>
                      <a:pt x="614" y="1244"/>
                    </a:lnTo>
                    <a:lnTo>
                      <a:pt x="613" y="1233"/>
                    </a:lnTo>
                    <a:lnTo>
                      <a:pt x="611" y="1223"/>
                    </a:lnTo>
                    <a:lnTo>
                      <a:pt x="609" y="1213"/>
                    </a:lnTo>
                    <a:lnTo>
                      <a:pt x="607" y="1203"/>
                    </a:lnTo>
                    <a:lnTo>
                      <a:pt x="605" y="1193"/>
                    </a:lnTo>
                    <a:lnTo>
                      <a:pt x="603" y="1184"/>
                    </a:lnTo>
                    <a:lnTo>
                      <a:pt x="601" y="1173"/>
                    </a:lnTo>
                    <a:lnTo>
                      <a:pt x="599" y="1163"/>
                    </a:lnTo>
                    <a:lnTo>
                      <a:pt x="597" y="1153"/>
                    </a:lnTo>
                    <a:lnTo>
                      <a:pt x="594" y="1143"/>
                    </a:lnTo>
                    <a:lnTo>
                      <a:pt x="592" y="1134"/>
                    </a:lnTo>
                    <a:lnTo>
                      <a:pt x="590" y="1124"/>
                    </a:lnTo>
                    <a:lnTo>
                      <a:pt x="587" y="1114"/>
                    </a:lnTo>
                    <a:lnTo>
                      <a:pt x="585" y="1104"/>
                    </a:lnTo>
                    <a:lnTo>
                      <a:pt x="582" y="1094"/>
                    </a:lnTo>
                    <a:lnTo>
                      <a:pt x="580" y="1085"/>
                    </a:lnTo>
                    <a:lnTo>
                      <a:pt x="577" y="1075"/>
                    </a:lnTo>
                    <a:lnTo>
                      <a:pt x="574" y="1066"/>
                    </a:lnTo>
                    <a:lnTo>
                      <a:pt x="572" y="1057"/>
                    </a:lnTo>
                    <a:lnTo>
                      <a:pt x="568" y="1047"/>
                    </a:lnTo>
                    <a:lnTo>
                      <a:pt x="565" y="1038"/>
                    </a:lnTo>
                    <a:lnTo>
                      <a:pt x="562" y="1029"/>
                    </a:lnTo>
                    <a:lnTo>
                      <a:pt x="559" y="1019"/>
                    </a:lnTo>
                    <a:lnTo>
                      <a:pt x="556" y="1009"/>
                    </a:lnTo>
                    <a:lnTo>
                      <a:pt x="553" y="1000"/>
                    </a:lnTo>
                    <a:lnTo>
                      <a:pt x="550" y="991"/>
                    </a:lnTo>
                    <a:lnTo>
                      <a:pt x="547" y="982"/>
                    </a:lnTo>
                    <a:lnTo>
                      <a:pt x="543" y="973"/>
                    </a:lnTo>
                    <a:lnTo>
                      <a:pt x="540" y="964"/>
                    </a:lnTo>
                    <a:lnTo>
                      <a:pt x="537" y="955"/>
                    </a:lnTo>
                    <a:lnTo>
                      <a:pt x="533" y="946"/>
                    </a:lnTo>
                    <a:lnTo>
                      <a:pt x="530" y="937"/>
                    </a:lnTo>
                    <a:lnTo>
                      <a:pt x="527" y="928"/>
                    </a:lnTo>
                    <a:lnTo>
                      <a:pt x="523" y="919"/>
                    </a:lnTo>
                    <a:lnTo>
                      <a:pt x="519" y="910"/>
                    </a:lnTo>
                    <a:lnTo>
                      <a:pt x="516" y="902"/>
                    </a:lnTo>
                    <a:lnTo>
                      <a:pt x="512" y="893"/>
                    </a:lnTo>
                    <a:lnTo>
                      <a:pt x="508" y="884"/>
                    </a:lnTo>
                    <a:lnTo>
                      <a:pt x="504" y="876"/>
                    </a:lnTo>
                    <a:lnTo>
                      <a:pt x="501" y="867"/>
                    </a:lnTo>
                    <a:lnTo>
                      <a:pt x="497" y="859"/>
                    </a:lnTo>
                    <a:lnTo>
                      <a:pt x="493" y="850"/>
                    </a:lnTo>
                    <a:lnTo>
                      <a:pt x="489" y="842"/>
                    </a:lnTo>
                    <a:lnTo>
                      <a:pt x="483" y="833"/>
                    </a:lnTo>
                    <a:lnTo>
                      <a:pt x="479" y="825"/>
                    </a:lnTo>
                    <a:lnTo>
                      <a:pt x="475" y="816"/>
                    </a:lnTo>
                    <a:lnTo>
                      <a:pt x="471" y="808"/>
                    </a:lnTo>
                    <a:lnTo>
                      <a:pt x="467" y="800"/>
                    </a:lnTo>
                    <a:lnTo>
                      <a:pt x="462" y="791"/>
                    </a:lnTo>
                    <a:lnTo>
                      <a:pt x="458" y="783"/>
                    </a:lnTo>
                    <a:lnTo>
                      <a:pt x="453" y="775"/>
                    </a:lnTo>
                    <a:lnTo>
                      <a:pt x="449" y="767"/>
                    </a:lnTo>
                    <a:lnTo>
                      <a:pt x="444" y="760"/>
                    </a:lnTo>
                    <a:lnTo>
                      <a:pt x="440" y="752"/>
                    </a:lnTo>
                    <a:lnTo>
                      <a:pt x="435" y="744"/>
                    </a:lnTo>
                    <a:lnTo>
                      <a:pt x="430" y="736"/>
                    </a:lnTo>
                    <a:lnTo>
                      <a:pt x="425" y="728"/>
                    </a:lnTo>
                    <a:lnTo>
                      <a:pt x="420" y="720"/>
                    </a:lnTo>
                    <a:lnTo>
                      <a:pt x="416" y="712"/>
                    </a:lnTo>
                    <a:lnTo>
                      <a:pt x="411" y="704"/>
                    </a:lnTo>
                    <a:lnTo>
                      <a:pt x="406" y="696"/>
                    </a:lnTo>
                    <a:lnTo>
                      <a:pt x="399" y="689"/>
                    </a:lnTo>
                    <a:lnTo>
                      <a:pt x="394" y="682"/>
                    </a:lnTo>
                    <a:lnTo>
                      <a:pt x="389" y="674"/>
                    </a:lnTo>
                    <a:lnTo>
                      <a:pt x="384" y="667"/>
                    </a:lnTo>
                    <a:lnTo>
                      <a:pt x="379" y="659"/>
                    </a:lnTo>
                    <a:lnTo>
                      <a:pt x="373" y="651"/>
                    </a:lnTo>
                    <a:lnTo>
                      <a:pt x="368" y="644"/>
                    </a:lnTo>
                    <a:lnTo>
                      <a:pt x="362" y="636"/>
                    </a:lnTo>
                    <a:lnTo>
                      <a:pt x="357" y="629"/>
                    </a:lnTo>
                    <a:lnTo>
                      <a:pt x="351" y="622"/>
                    </a:lnTo>
                    <a:lnTo>
                      <a:pt x="346" y="615"/>
                    </a:lnTo>
                    <a:lnTo>
                      <a:pt x="340" y="608"/>
                    </a:lnTo>
                    <a:lnTo>
                      <a:pt x="334" y="600"/>
                    </a:lnTo>
                    <a:lnTo>
                      <a:pt x="329" y="593"/>
                    </a:lnTo>
                    <a:lnTo>
                      <a:pt x="323" y="587"/>
                    </a:lnTo>
                    <a:lnTo>
                      <a:pt x="316" y="580"/>
                    </a:lnTo>
                    <a:lnTo>
                      <a:pt x="310" y="572"/>
                    </a:lnTo>
                    <a:lnTo>
                      <a:pt x="304" y="565"/>
                    </a:lnTo>
                    <a:lnTo>
                      <a:pt x="298" y="558"/>
                    </a:lnTo>
                    <a:lnTo>
                      <a:pt x="292" y="551"/>
                    </a:lnTo>
                    <a:lnTo>
                      <a:pt x="286" y="545"/>
                    </a:lnTo>
                    <a:lnTo>
                      <a:pt x="279" y="538"/>
                    </a:lnTo>
                    <a:lnTo>
                      <a:pt x="273" y="531"/>
                    </a:lnTo>
                    <a:lnTo>
                      <a:pt x="267" y="524"/>
                    </a:lnTo>
                    <a:lnTo>
                      <a:pt x="261" y="519"/>
                    </a:lnTo>
                    <a:lnTo>
                      <a:pt x="254" y="512"/>
                    </a:lnTo>
                    <a:lnTo>
                      <a:pt x="248" y="505"/>
                    </a:lnTo>
                    <a:lnTo>
                      <a:pt x="241" y="498"/>
                    </a:lnTo>
                    <a:lnTo>
                      <a:pt x="233" y="492"/>
                    </a:lnTo>
                    <a:lnTo>
                      <a:pt x="227" y="486"/>
                    </a:lnTo>
                    <a:lnTo>
                      <a:pt x="220" y="479"/>
                    </a:lnTo>
                    <a:lnTo>
                      <a:pt x="213" y="473"/>
                    </a:lnTo>
                    <a:lnTo>
                      <a:pt x="207" y="467"/>
                    </a:lnTo>
                    <a:lnTo>
                      <a:pt x="200" y="460"/>
                    </a:lnTo>
                    <a:lnTo>
                      <a:pt x="193" y="454"/>
                    </a:lnTo>
                    <a:lnTo>
                      <a:pt x="186" y="449"/>
                    </a:lnTo>
                    <a:lnTo>
                      <a:pt x="179" y="442"/>
                    </a:lnTo>
                    <a:lnTo>
                      <a:pt x="172" y="436"/>
                    </a:lnTo>
                    <a:lnTo>
                      <a:pt x="165" y="429"/>
                    </a:lnTo>
                    <a:lnTo>
                      <a:pt x="157" y="424"/>
                    </a:lnTo>
                    <a:lnTo>
                      <a:pt x="149" y="418"/>
                    </a:lnTo>
                    <a:lnTo>
                      <a:pt x="142" y="412"/>
                    </a:lnTo>
                    <a:lnTo>
                      <a:pt x="135" y="406"/>
                    </a:lnTo>
                    <a:lnTo>
                      <a:pt x="127" y="400"/>
                    </a:lnTo>
                    <a:lnTo>
                      <a:pt x="120" y="394"/>
                    </a:lnTo>
                    <a:lnTo>
                      <a:pt x="112" y="389"/>
                    </a:lnTo>
                    <a:lnTo>
                      <a:pt x="105" y="383"/>
                    </a:lnTo>
                    <a:lnTo>
                      <a:pt x="97" y="377"/>
                    </a:lnTo>
                    <a:lnTo>
                      <a:pt x="89" y="372"/>
                    </a:lnTo>
                    <a:lnTo>
                      <a:pt x="82" y="366"/>
                    </a:lnTo>
                    <a:lnTo>
                      <a:pt x="74" y="360"/>
                    </a:lnTo>
                    <a:lnTo>
                      <a:pt x="65" y="356"/>
                    </a:lnTo>
                    <a:lnTo>
                      <a:pt x="57" y="350"/>
                    </a:lnTo>
                    <a:lnTo>
                      <a:pt x="49" y="344"/>
                    </a:lnTo>
                    <a:lnTo>
                      <a:pt x="41" y="339"/>
                    </a:lnTo>
                    <a:lnTo>
                      <a:pt x="33" y="334"/>
                    </a:lnTo>
                    <a:lnTo>
                      <a:pt x="25" y="329"/>
                    </a:lnTo>
                    <a:lnTo>
                      <a:pt x="17" y="323"/>
                    </a:lnTo>
                    <a:lnTo>
                      <a:pt x="9" y="318"/>
                    </a:lnTo>
                    <a:lnTo>
                      <a:pt x="0" y="313"/>
                    </a:lnTo>
                    <a:lnTo>
                      <a:pt x="1361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8"/>
              <p:cNvSpPr>
                <a:spLocks/>
              </p:cNvSpPr>
              <p:nvPr/>
            </p:nvSpPr>
            <p:spPr bwMode="auto">
              <a:xfrm>
                <a:off x="4731" y="1709"/>
                <a:ext cx="792" cy="540"/>
              </a:xfrm>
              <a:custGeom>
                <a:avLst/>
                <a:gdLst>
                  <a:gd name="T0" fmla="*/ 0 w 4749"/>
                  <a:gd name="T1" fmla="*/ 0 h 3780"/>
                  <a:gd name="T2" fmla="*/ 0 w 4749"/>
                  <a:gd name="T3" fmla="*/ 0 h 3780"/>
                  <a:gd name="T4" fmla="*/ 1 w 4749"/>
                  <a:gd name="T5" fmla="*/ 0 h 3780"/>
                  <a:gd name="T6" fmla="*/ 1 w 4749"/>
                  <a:gd name="T7" fmla="*/ 0 h 3780"/>
                  <a:gd name="T8" fmla="*/ 0 w 4749"/>
                  <a:gd name="T9" fmla="*/ 0 h 3780"/>
                  <a:gd name="T10" fmla="*/ 0 w 4749"/>
                  <a:gd name="T11" fmla="*/ 0 h 37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9"/>
                  <a:gd name="T19" fmla="*/ 0 h 3780"/>
                  <a:gd name="T20" fmla="*/ 4749 w 4749"/>
                  <a:gd name="T21" fmla="*/ 3780 h 37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9" h="3780">
                    <a:moveTo>
                      <a:pt x="53" y="3696"/>
                    </a:moveTo>
                    <a:lnTo>
                      <a:pt x="105" y="3780"/>
                    </a:lnTo>
                    <a:lnTo>
                      <a:pt x="4749" y="168"/>
                    </a:lnTo>
                    <a:lnTo>
                      <a:pt x="4645" y="0"/>
                    </a:lnTo>
                    <a:lnTo>
                      <a:pt x="0" y="3612"/>
                    </a:lnTo>
                    <a:lnTo>
                      <a:pt x="53" y="369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20"/>
            <p:cNvSpPr>
              <a:spLocks/>
            </p:cNvSpPr>
            <p:nvPr/>
          </p:nvSpPr>
          <p:spPr bwMode="auto">
            <a:xfrm>
              <a:off x="4854789" y="5124368"/>
              <a:ext cx="2295525" cy="23812"/>
            </a:xfrm>
            <a:custGeom>
              <a:avLst/>
              <a:gdLst>
                <a:gd name="T0" fmla="*/ 1 w 8674"/>
                <a:gd name="T1" fmla="*/ 0 h 103"/>
                <a:gd name="T2" fmla="*/ 1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1 w 8674"/>
                <a:gd name="T9" fmla="*/ 0 h 103"/>
                <a:gd name="T10" fmla="*/ 1 w 8674"/>
                <a:gd name="T11" fmla="*/ 0 h 103"/>
                <a:gd name="T12" fmla="*/ 1 w 8674"/>
                <a:gd name="T13" fmla="*/ 0 h 103"/>
                <a:gd name="T14" fmla="*/ 1 w 8674"/>
                <a:gd name="T15" fmla="*/ 0 h 103"/>
                <a:gd name="T16" fmla="*/ 1 w 8674"/>
                <a:gd name="T17" fmla="*/ 0 h 103"/>
                <a:gd name="T18" fmla="*/ 1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1"/>
            <p:cNvSpPr>
              <a:spLocks/>
            </p:cNvSpPr>
            <p:nvPr/>
          </p:nvSpPr>
          <p:spPr bwMode="auto">
            <a:xfrm>
              <a:off x="7126502" y="5137068"/>
              <a:ext cx="23812" cy="1260475"/>
            </a:xfrm>
            <a:custGeom>
              <a:avLst/>
              <a:gdLst>
                <a:gd name="T0" fmla="*/ 0 w 92"/>
                <a:gd name="T1" fmla="*/ 0 h 5560"/>
                <a:gd name="T2" fmla="*/ 0 w 92"/>
                <a:gd name="T3" fmla="*/ 0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0 h 5560"/>
                <a:gd name="T10" fmla="*/ 0 w 92"/>
                <a:gd name="T11" fmla="*/ 0 h 5560"/>
                <a:gd name="T12" fmla="*/ 0 w 92"/>
                <a:gd name="T13" fmla="*/ 0 h 5560"/>
                <a:gd name="T14" fmla="*/ 0 w 92"/>
                <a:gd name="T15" fmla="*/ 0 h 5560"/>
                <a:gd name="T16" fmla="*/ 0 w 92"/>
                <a:gd name="T17" fmla="*/ 0 h 5560"/>
                <a:gd name="T18" fmla="*/ 0 w 92"/>
                <a:gd name="T19" fmla="*/ 0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3"/>
            <p:cNvSpPr>
              <a:spLocks/>
            </p:cNvSpPr>
            <p:nvPr/>
          </p:nvSpPr>
          <p:spPr bwMode="auto">
            <a:xfrm>
              <a:off x="4843677" y="5124368"/>
              <a:ext cx="23812" cy="1262062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0 h 5561"/>
                <a:gd name="T6" fmla="*/ 0 w 91"/>
                <a:gd name="T7" fmla="*/ 0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24"/>
            <p:cNvSpPr>
              <a:spLocks noChangeArrowheads="1"/>
            </p:cNvSpPr>
            <p:nvPr/>
          </p:nvSpPr>
          <p:spPr bwMode="auto">
            <a:xfrm>
              <a:off x="5507038" y="6066591"/>
              <a:ext cx="327025" cy="31273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auto">
            <a:xfrm>
              <a:off x="5519738" y="6062580"/>
              <a:ext cx="338137" cy="2222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26"/>
            <p:cNvSpPr>
              <a:spLocks/>
            </p:cNvSpPr>
            <p:nvPr/>
          </p:nvSpPr>
          <p:spPr bwMode="auto">
            <a:xfrm>
              <a:off x="5834063" y="6073693"/>
              <a:ext cx="23812" cy="323850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27"/>
            <p:cNvSpPr>
              <a:spLocks/>
            </p:cNvSpPr>
            <p:nvPr/>
          </p:nvSpPr>
          <p:spPr bwMode="auto">
            <a:xfrm>
              <a:off x="5508626" y="6373730"/>
              <a:ext cx="338137" cy="23812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28"/>
            <p:cNvSpPr>
              <a:spLocks/>
            </p:cNvSpPr>
            <p:nvPr/>
          </p:nvSpPr>
          <p:spPr bwMode="auto">
            <a:xfrm>
              <a:off x="5508626" y="6062580"/>
              <a:ext cx="23812" cy="323850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29"/>
            <p:cNvSpPr>
              <a:spLocks noChangeArrowheads="1"/>
            </p:cNvSpPr>
            <p:nvPr/>
          </p:nvSpPr>
          <p:spPr bwMode="auto">
            <a:xfrm>
              <a:off x="5846763" y="5448218"/>
              <a:ext cx="325437" cy="938212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31" name="Freeform 30"/>
            <p:cNvSpPr>
              <a:spLocks/>
            </p:cNvSpPr>
            <p:nvPr/>
          </p:nvSpPr>
          <p:spPr bwMode="auto">
            <a:xfrm>
              <a:off x="5846763" y="5437105"/>
              <a:ext cx="338137" cy="23812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1"/>
            <p:cNvSpPr>
              <a:spLocks/>
            </p:cNvSpPr>
            <p:nvPr/>
          </p:nvSpPr>
          <p:spPr bwMode="auto">
            <a:xfrm>
              <a:off x="6161088" y="5448218"/>
              <a:ext cx="23812" cy="949325"/>
            </a:xfrm>
            <a:custGeom>
              <a:avLst/>
              <a:gdLst>
                <a:gd name="T0" fmla="*/ 0 w 92"/>
                <a:gd name="T1" fmla="*/ 0 h 4184"/>
                <a:gd name="T2" fmla="*/ 0 w 92"/>
                <a:gd name="T3" fmla="*/ 0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0 h 4184"/>
                <a:gd name="T10" fmla="*/ 0 w 92"/>
                <a:gd name="T11" fmla="*/ 0 h 4184"/>
                <a:gd name="T12" fmla="*/ 0 w 92"/>
                <a:gd name="T13" fmla="*/ 0 h 4184"/>
                <a:gd name="T14" fmla="*/ 0 w 92"/>
                <a:gd name="T15" fmla="*/ 0 h 4184"/>
                <a:gd name="T16" fmla="*/ 0 w 92"/>
                <a:gd name="T17" fmla="*/ 0 h 4184"/>
                <a:gd name="T18" fmla="*/ 0 w 92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auto">
            <a:xfrm>
              <a:off x="5834063" y="6373730"/>
              <a:ext cx="338137" cy="23812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auto">
            <a:xfrm>
              <a:off x="5834063" y="5437105"/>
              <a:ext cx="23812" cy="949325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0 h 4184"/>
                <a:gd name="T6" fmla="*/ 0 w 91"/>
                <a:gd name="T7" fmla="*/ 0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34"/>
            <p:cNvSpPr>
              <a:spLocks noChangeArrowheads="1"/>
            </p:cNvSpPr>
            <p:nvPr/>
          </p:nvSpPr>
          <p:spPr bwMode="auto">
            <a:xfrm>
              <a:off x="6172201" y="5760955"/>
              <a:ext cx="327025" cy="625475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auto">
            <a:xfrm>
              <a:off x="6161088" y="5749843"/>
              <a:ext cx="338137" cy="2222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auto">
            <a:xfrm>
              <a:off x="6161088" y="5760955"/>
              <a:ext cx="23812" cy="636587"/>
            </a:xfrm>
            <a:custGeom>
              <a:avLst/>
              <a:gdLst>
                <a:gd name="T0" fmla="*/ 0 w 92"/>
                <a:gd name="T1" fmla="*/ 0 h 2806"/>
                <a:gd name="T2" fmla="*/ 0 w 92"/>
                <a:gd name="T3" fmla="*/ 0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0 h 2806"/>
                <a:gd name="T10" fmla="*/ 0 w 92"/>
                <a:gd name="T11" fmla="*/ 0 h 2806"/>
                <a:gd name="T12" fmla="*/ 0 w 92"/>
                <a:gd name="T13" fmla="*/ 0 h 2806"/>
                <a:gd name="T14" fmla="*/ 0 w 92"/>
                <a:gd name="T15" fmla="*/ 0 h 2806"/>
                <a:gd name="T16" fmla="*/ 0 w 92"/>
                <a:gd name="T17" fmla="*/ 0 h 2806"/>
                <a:gd name="T18" fmla="*/ 0 w 92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auto">
            <a:xfrm>
              <a:off x="6172201" y="6373730"/>
              <a:ext cx="338137" cy="23812"/>
            </a:xfrm>
            <a:custGeom>
              <a:avLst/>
              <a:gdLst>
                <a:gd name="T0" fmla="*/ 0 w 1277"/>
                <a:gd name="T1" fmla="*/ 0 h 102"/>
                <a:gd name="T2" fmla="*/ 0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0 w 1277"/>
                <a:gd name="T9" fmla="*/ 0 h 102"/>
                <a:gd name="T10" fmla="*/ 0 w 1277"/>
                <a:gd name="T11" fmla="*/ 0 h 102"/>
                <a:gd name="T12" fmla="*/ 0 w 1277"/>
                <a:gd name="T13" fmla="*/ 0 h 102"/>
                <a:gd name="T14" fmla="*/ 0 w 1277"/>
                <a:gd name="T15" fmla="*/ 0 h 102"/>
                <a:gd name="T16" fmla="*/ 0 w 1277"/>
                <a:gd name="T17" fmla="*/ 0 h 102"/>
                <a:gd name="T18" fmla="*/ 0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auto">
            <a:xfrm>
              <a:off x="6486526" y="5749843"/>
              <a:ext cx="23812" cy="636587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0 h 2806"/>
                <a:gd name="T6" fmla="*/ 0 w 91"/>
                <a:gd name="T7" fmla="*/ 0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39"/>
            <p:cNvSpPr>
              <a:spLocks noChangeArrowheads="1"/>
            </p:cNvSpPr>
            <p:nvPr/>
          </p:nvSpPr>
          <p:spPr bwMode="auto">
            <a:xfrm>
              <a:off x="6499226" y="6178468"/>
              <a:ext cx="325437" cy="207962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41" name="Freeform 40"/>
            <p:cNvSpPr>
              <a:spLocks/>
            </p:cNvSpPr>
            <p:nvPr/>
          </p:nvSpPr>
          <p:spPr bwMode="auto">
            <a:xfrm>
              <a:off x="6499226" y="6165768"/>
              <a:ext cx="338137" cy="23812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1"/>
            <p:cNvSpPr>
              <a:spLocks/>
            </p:cNvSpPr>
            <p:nvPr/>
          </p:nvSpPr>
          <p:spPr bwMode="auto">
            <a:xfrm>
              <a:off x="6811963" y="6178468"/>
              <a:ext cx="25400" cy="219075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42"/>
            <p:cNvSpPr>
              <a:spLocks/>
            </p:cNvSpPr>
            <p:nvPr/>
          </p:nvSpPr>
          <p:spPr bwMode="auto">
            <a:xfrm>
              <a:off x="6486526" y="6373730"/>
              <a:ext cx="338137" cy="23812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43"/>
            <p:cNvSpPr>
              <a:spLocks/>
            </p:cNvSpPr>
            <p:nvPr/>
          </p:nvSpPr>
          <p:spPr bwMode="auto">
            <a:xfrm>
              <a:off x="6486526" y="6165768"/>
              <a:ext cx="23812" cy="220662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44"/>
            <p:cNvSpPr>
              <a:spLocks noChangeArrowheads="1"/>
            </p:cNvSpPr>
            <p:nvPr/>
          </p:nvSpPr>
          <p:spPr bwMode="auto">
            <a:xfrm>
              <a:off x="6824663" y="6073693"/>
              <a:ext cx="327025" cy="31273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46" name="Freeform 45"/>
            <p:cNvSpPr>
              <a:spLocks/>
            </p:cNvSpPr>
            <p:nvPr/>
          </p:nvSpPr>
          <p:spPr bwMode="auto">
            <a:xfrm>
              <a:off x="6824663" y="6062580"/>
              <a:ext cx="338137" cy="2222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46"/>
            <p:cNvSpPr>
              <a:spLocks/>
            </p:cNvSpPr>
            <p:nvPr/>
          </p:nvSpPr>
          <p:spPr bwMode="auto">
            <a:xfrm>
              <a:off x="7126128" y="6061034"/>
              <a:ext cx="23812" cy="323850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47"/>
            <p:cNvSpPr>
              <a:spLocks/>
            </p:cNvSpPr>
            <p:nvPr/>
          </p:nvSpPr>
          <p:spPr bwMode="auto">
            <a:xfrm>
              <a:off x="6811963" y="6373730"/>
              <a:ext cx="339725" cy="23812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48"/>
            <p:cNvSpPr>
              <a:spLocks/>
            </p:cNvSpPr>
            <p:nvPr/>
          </p:nvSpPr>
          <p:spPr bwMode="auto">
            <a:xfrm>
              <a:off x="6811963" y="6062580"/>
              <a:ext cx="25400" cy="323850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49"/>
            <p:cNvSpPr>
              <a:spLocks noChangeArrowheads="1"/>
            </p:cNvSpPr>
            <p:nvPr/>
          </p:nvSpPr>
          <p:spPr bwMode="auto">
            <a:xfrm>
              <a:off x="4863093" y="6281655"/>
              <a:ext cx="325437" cy="104775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51" name="Freeform 50"/>
            <p:cNvSpPr>
              <a:spLocks/>
            </p:cNvSpPr>
            <p:nvPr/>
          </p:nvSpPr>
          <p:spPr bwMode="auto">
            <a:xfrm>
              <a:off x="4850393" y="6270543"/>
              <a:ext cx="338137" cy="2222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51"/>
            <p:cNvSpPr>
              <a:spLocks/>
            </p:cNvSpPr>
            <p:nvPr/>
          </p:nvSpPr>
          <p:spPr bwMode="auto">
            <a:xfrm>
              <a:off x="4850393" y="6281655"/>
              <a:ext cx="23812" cy="115887"/>
            </a:xfrm>
            <a:custGeom>
              <a:avLst/>
              <a:gdLst>
                <a:gd name="T0" fmla="*/ 0 w 91"/>
                <a:gd name="T1" fmla="*/ 0 h 510"/>
                <a:gd name="T2" fmla="*/ 0 w 91"/>
                <a:gd name="T3" fmla="*/ 0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0 h 510"/>
                <a:gd name="T10" fmla="*/ 0 w 91"/>
                <a:gd name="T11" fmla="*/ 0 h 510"/>
                <a:gd name="T12" fmla="*/ 0 w 91"/>
                <a:gd name="T13" fmla="*/ 0 h 510"/>
                <a:gd name="T14" fmla="*/ 0 w 91"/>
                <a:gd name="T15" fmla="*/ 0 h 510"/>
                <a:gd name="T16" fmla="*/ 0 w 91"/>
                <a:gd name="T17" fmla="*/ 0 h 510"/>
                <a:gd name="T18" fmla="*/ 0 w 91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52"/>
            <p:cNvSpPr>
              <a:spLocks/>
            </p:cNvSpPr>
            <p:nvPr/>
          </p:nvSpPr>
          <p:spPr bwMode="auto">
            <a:xfrm>
              <a:off x="4863093" y="6373730"/>
              <a:ext cx="338137" cy="23812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53"/>
            <p:cNvSpPr>
              <a:spLocks/>
            </p:cNvSpPr>
            <p:nvPr/>
          </p:nvSpPr>
          <p:spPr bwMode="auto">
            <a:xfrm>
              <a:off x="5175831" y="6270543"/>
              <a:ext cx="25400" cy="115887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0 h 510"/>
                <a:gd name="T6" fmla="*/ 0 w 92"/>
                <a:gd name="T7" fmla="*/ 0 h 510"/>
                <a:gd name="T8" fmla="*/ 0 w 92"/>
                <a:gd name="T9" fmla="*/ 0 h 510"/>
                <a:gd name="T10" fmla="*/ 0 w 92"/>
                <a:gd name="T11" fmla="*/ 0 h 510"/>
                <a:gd name="T12" fmla="*/ 0 w 92"/>
                <a:gd name="T13" fmla="*/ 0 h 510"/>
                <a:gd name="T14" fmla="*/ 0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54"/>
            <p:cNvSpPr>
              <a:spLocks noChangeArrowheads="1"/>
            </p:cNvSpPr>
            <p:nvPr/>
          </p:nvSpPr>
          <p:spPr bwMode="auto">
            <a:xfrm>
              <a:off x="5188531" y="6178468"/>
              <a:ext cx="325437" cy="207962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156" name="Freeform 55"/>
            <p:cNvSpPr>
              <a:spLocks/>
            </p:cNvSpPr>
            <p:nvPr/>
          </p:nvSpPr>
          <p:spPr bwMode="auto">
            <a:xfrm>
              <a:off x="5188531" y="6165768"/>
              <a:ext cx="338137" cy="23812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56"/>
            <p:cNvSpPr>
              <a:spLocks/>
            </p:cNvSpPr>
            <p:nvPr/>
          </p:nvSpPr>
          <p:spPr bwMode="auto">
            <a:xfrm>
              <a:off x="5502856" y="6178468"/>
              <a:ext cx="23812" cy="219075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57"/>
            <p:cNvSpPr>
              <a:spLocks/>
            </p:cNvSpPr>
            <p:nvPr/>
          </p:nvSpPr>
          <p:spPr bwMode="auto">
            <a:xfrm>
              <a:off x="5175831" y="6373730"/>
              <a:ext cx="338137" cy="23812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58"/>
            <p:cNvSpPr>
              <a:spLocks/>
            </p:cNvSpPr>
            <p:nvPr/>
          </p:nvSpPr>
          <p:spPr bwMode="auto">
            <a:xfrm>
              <a:off x="5175831" y="6165768"/>
              <a:ext cx="25400" cy="220662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Rectangle 59"/>
            <p:cNvSpPr>
              <a:spLocks noChangeArrowheads="1"/>
            </p:cNvSpPr>
            <p:nvPr/>
          </p:nvSpPr>
          <p:spPr bwMode="auto">
            <a:xfrm>
              <a:off x="4763874" y="6480093"/>
              <a:ext cx="15557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161" name="Rectangle 60"/>
            <p:cNvSpPr>
              <a:spLocks noChangeArrowheads="1"/>
            </p:cNvSpPr>
            <p:nvPr/>
          </p:nvSpPr>
          <p:spPr bwMode="auto">
            <a:xfrm>
              <a:off x="7054636" y="6446755"/>
              <a:ext cx="15557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162" name="Rectangle 61"/>
            <p:cNvSpPr>
              <a:spLocks noChangeArrowheads="1"/>
            </p:cNvSpPr>
            <p:nvPr/>
          </p:nvSpPr>
          <p:spPr bwMode="auto">
            <a:xfrm>
              <a:off x="7218149" y="6418180"/>
              <a:ext cx="153987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9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85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T. Tuytelaars, B. Leibe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04963" y="4054475"/>
            <a:ext cx="2306637" cy="2327275"/>
            <a:chOff x="1735" y="2568"/>
            <a:chExt cx="1453" cy="1466"/>
          </a:xfrm>
        </p:grpSpPr>
        <p:sp>
          <p:nvSpPr>
            <p:cNvPr id="53319" name="Freeform 3"/>
            <p:cNvSpPr>
              <a:spLocks/>
            </p:cNvSpPr>
            <p:nvPr/>
          </p:nvSpPr>
          <p:spPr bwMode="auto">
            <a:xfrm>
              <a:off x="1742" y="2575"/>
              <a:ext cx="1438" cy="1451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1 h 9641"/>
                <a:gd name="T28" fmla="*/ 1 w 8629"/>
                <a:gd name="T29" fmla="*/ 1 h 9641"/>
                <a:gd name="T30" fmla="*/ 1 w 8629"/>
                <a:gd name="T31" fmla="*/ 1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1 h 9641"/>
                <a:gd name="T54" fmla="*/ 0 w 8629"/>
                <a:gd name="T55" fmla="*/ 1 h 9641"/>
                <a:gd name="T56" fmla="*/ 0 w 8629"/>
                <a:gd name="T57" fmla="*/ 1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0" name="Freeform 4"/>
            <p:cNvSpPr>
              <a:spLocks/>
            </p:cNvSpPr>
            <p:nvPr/>
          </p:nvSpPr>
          <p:spPr bwMode="auto">
            <a:xfrm>
              <a:off x="2461" y="2568"/>
              <a:ext cx="727" cy="733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1" name="Freeform 5"/>
            <p:cNvSpPr>
              <a:spLocks/>
            </p:cNvSpPr>
            <p:nvPr/>
          </p:nvSpPr>
          <p:spPr bwMode="auto">
            <a:xfrm>
              <a:off x="2461" y="3301"/>
              <a:ext cx="727" cy="733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2" name="Freeform 6"/>
            <p:cNvSpPr>
              <a:spLocks/>
            </p:cNvSpPr>
            <p:nvPr/>
          </p:nvSpPr>
          <p:spPr bwMode="auto">
            <a:xfrm>
              <a:off x="1735" y="3301"/>
              <a:ext cx="726" cy="733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3" name="Freeform 7"/>
            <p:cNvSpPr>
              <a:spLocks/>
            </p:cNvSpPr>
            <p:nvPr/>
          </p:nvSpPr>
          <p:spPr bwMode="auto">
            <a:xfrm>
              <a:off x="1735" y="2568"/>
              <a:ext cx="726" cy="733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4" name="Freeform 8"/>
            <p:cNvSpPr>
              <a:spLocks/>
            </p:cNvSpPr>
            <p:nvPr/>
          </p:nvSpPr>
          <p:spPr bwMode="auto">
            <a:xfrm>
              <a:off x="1971" y="2827"/>
              <a:ext cx="485" cy="513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5" name="Freeform 9"/>
            <p:cNvSpPr>
              <a:spLocks/>
            </p:cNvSpPr>
            <p:nvPr/>
          </p:nvSpPr>
          <p:spPr bwMode="auto">
            <a:xfrm>
              <a:off x="1973" y="3332"/>
              <a:ext cx="133" cy="351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6" name="Freeform 10"/>
            <p:cNvSpPr>
              <a:spLocks/>
            </p:cNvSpPr>
            <p:nvPr/>
          </p:nvSpPr>
          <p:spPr bwMode="auto">
            <a:xfrm>
              <a:off x="2096" y="3323"/>
              <a:ext cx="663" cy="356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7" name="Freeform 11"/>
            <p:cNvSpPr>
              <a:spLocks/>
            </p:cNvSpPr>
            <p:nvPr/>
          </p:nvSpPr>
          <p:spPr bwMode="auto">
            <a:xfrm>
              <a:off x="2401" y="3425"/>
              <a:ext cx="528" cy="322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8" name="Freeform 12"/>
            <p:cNvSpPr>
              <a:spLocks/>
            </p:cNvSpPr>
            <p:nvPr/>
          </p:nvSpPr>
          <p:spPr bwMode="auto">
            <a:xfrm>
              <a:off x="2677" y="2901"/>
              <a:ext cx="356" cy="227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9" name="Freeform 13"/>
            <p:cNvSpPr>
              <a:spLocks/>
            </p:cNvSpPr>
            <p:nvPr/>
          </p:nvSpPr>
          <p:spPr bwMode="auto">
            <a:xfrm>
              <a:off x="2679" y="2913"/>
              <a:ext cx="75" cy="410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46126" name="Freeform 14"/>
          <p:cNvSpPr>
            <a:spLocks/>
          </p:cNvSpPr>
          <p:nvPr/>
        </p:nvSpPr>
        <p:spPr bwMode="auto">
          <a:xfrm>
            <a:off x="3783013" y="4292600"/>
            <a:ext cx="360362" cy="298450"/>
          </a:xfrm>
          <a:custGeom>
            <a:avLst/>
            <a:gdLst>
              <a:gd name="T0" fmla="*/ 2147483647 w 1361"/>
              <a:gd name="T1" fmla="*/ 2147483647 h 1317"/>
              <a:gd name="T2" fmla="*/ 2147483647 w 1361"/>
              <a:gd name="T3" fmla="*/ 2147483647 h 1317"/>
              <a:gd name="T4" fmla="*/ 2147483647 w 1361"/>
              <a:gd name="T5" fmla="*/ 2147483647 h 1317"/>
              <a:gd name="T6" fmla="*/ 2147483647 w 1361"/>
              <a:gd name="T7" fmla="*/ 2147483647 h 1317"/>
              <a:gd name="T8" fmla="*/ 2147483647 w 1361"/>
              <a:gd name="T9" fmla="*/ 2147483647 h 1317"/>
              <a:gd name="T10" fmla="*/ 2147483647 w 1361"/>
              <a:gd name="T11" fmla="*/ 2147483647 h 1317"/>
              <a:gd name="T12" fmla="*/ 2147483647 w 1361"/>
              <a:gd name="T13" fmla="*/ 2147483647 h 1317"/>
              <a:gd name="T14" fmla="*/ 2147483647 w 1361"/>
              <a:gd name="T15" fmla="*/ 2147483647 h 1317"/>
              <a:gd name="T16" fmla="*/ 2147483647 w 1361"/>
              <a:gd name="T17" fmla="*/ 2147483647 h 1317"/>
              <a:gd name="T18" fmla="*/ 2147483647 w 1361"/>
              <a:gd name="T19" fmla="*/ 2147483647 h 1317"/>
              <a:gd name="T20" fmla="*/ 2147483647 w 1361"/>
              <a:gd name="T21" fmla="*/ 2147483647 h 1317"/>
              <a:gd name="T22" fmla="*/ 2147483647 w 1361"/>
              <a:gd name="T23" fmla="*/ 2147483647 h 1317"/>
              <a:gd name="T24" fmla="*/ 2147483647 w 1361"/>
              <a:gd name="T25" fmla="*/ 2147483647 h 1317"/>
              <a:gd name="T26" fmla="*/ 2147483647 w 1361"/>
              <a:gd name="T27" fmla="*/ 2147483647 h 1317"/>
              <a:gd name="T28" fmla="*/ 2147483647 w 1361"/>
              <a:gd name="T29" fmla="*/ 2147483647 h 1317"/>
              <a:gd name="T30" fmla="*/ 2147483647 w 1361"/>
              <a:gd name="T31" fmla="*/ 2147483647 h 1317"/>
              <a:gd name="T32" fmla="*/ 2147483647 w 1361"/>
              <a:gd name="T33" fmla="*/ 2147483647 h 1317"/>
              <a:gd name="T34" fmla="*/ 2147483647 w 1361"/>
              <a:gd name="T35" fmla="*/ 2147483647 h 1317"/>
              <a:gd name="T36" fmla="*/ 2147483647 w 1361"/>
              <a:gd name="T37" fmla="*/ 2147483647 h 1317"/>
              <a:gd name="T38" fmla="*/ 2147483647 w 1361"/>
              <a:gd name="T39" fmla="*/ 2147483647 h 1317"/>
              <a:gd name="T40" fmla="*/ 2147483647 w 1361"/>
              <a:gd name="T41" fmla="*/ 2147483647 h 1317"/>
              <a:gd name="T42" fmla="*/ 2147483647 w 1361"/>
              <a:gd name="T43" fmla="*/ 2147483647 h 1317"/>
              <a:gd name="T44" fmla="*/ 2147483647 w 1361"/>
              <a:gd name="T45" fmla="*/ 2147483647 h 1317"/>
              <a:gd name="T46" fmla="*/ 2147483647 w 1361"/>
              <a:gd name="T47" fmla="*/ 2147483647 h 1317"/>
              <a:gd name="T48" fmla="*/ 2147483647 w 1361"/>
              <a:gd name="T49" fmla="*/ 2147483647 h 1317"/>
              <a:gd name="T50" fmla="*/ 2147483647 w 1361"/>
              <a:gd name="T51" fmla="*/ 2147483647 h 1317"/>
              <a:gd name="T52" fmla="*/ 2147483647 w 1361"/>
              <a:gd name="T53" fmla="*/ 2147483647 h 1317"/>
              <a:gd name="T54" fmla="*/ 2147483647 w 1361"/>
              <a:gd name="T55" fmla="*/ 2147483647 h 1317"/>
              <a:gd name="T56" fmla="*/ 2147483647 w 1361"/>
              <a:gd name="T57" fmla="*/ 2147483647 h 1317"/>
              <a:gd name="T58" fmla="*/ 2147483647 w 1361"/>
              <a:gd name="T59" fmla="*/ 2147483647 h 1317"/>
              <a:gd name="T60" fmla="*/ 2147483647 w 1361"/>
              <a:gd name="T61" fmla="*/ 2147483647 h 1317"/>
              <a:gd name="T62" fmla="*/ 2147483647 w 1361"/>
              <a:gd name="T63" fmla="*/ 2147483647 h 1317"/>
              <a:gd name="T64" fmla="*/ 2147483647 w 1361"/>
              <a:gd name="T65" fmla="*/ 2147483647 h 1317"/>
              <a:gd name="T66" fmla="*/ 2147483647 w 1361"/>
              <a:gd name="T67" fmla="*/ 2147483647 h 1317"/>
              <a:gd name="T68" fmla="*/ 2147483647 w 1361"/>
              <a:gd name="T69" fmla="*/ 2147483647 h 1317"/>
              <a:gd name="T70" fmla="*/ 2147483647 w 1361"/>
              <a:gd name="T71" fmla="*/ 2147483647 h 1317"/>
              <a:gd name="T72" fmla="*/ 2147483647 w 1361"/>
              <a:gd name="T73" fmla="*/ 2147483647 h 1317"/>
              <a:gd name="T74" fmla="*/ 2147483647 w 1361"/>
              <a:gd name="T75" fmla="*/ 2147483647 h 1317"/>
              <a:gd name="T76" fmla="*/ 2147483647 w 1361"/>
              <a:gd name="T77" fmla="*/ 2147483647 h 1317"/>
              <a:gd name="T78" fmla="*/ 2147483647 w 1361"/>
              <a:gd name="T79" fmla="*/ 2147483647 h 1317"/>
              <a:gd name="T80" fmla="*/ 2147483647 w 1361"/>
              <a:gd name="T81" fmla="*/ 2147483647 h 1317"/>
              <a:gd name="T82" fmla="*/ 2147483647 w 1361"/>
              <a:gd name="T83" fmla="*/ 2147483647 h 1317"/>
              <a:gd name="T84" fmla="*/ 2147483647 w 1361"/>
              <a:gd name="T85" fmla="*/ 2147483647 h 1317"/>
              <a:gd name="T86" fmla="*/ 2147483647 w 1361"/>
              <a:gd name="T87" fmla="*/ 0 h 131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"/>
              <a:gd name="T133" fmla="*/ 0 h 1317"/>
              <a:gd name="T134" fmla="*/ 1361 w 1361"/>
              <a:gd name="T135" fmla="*/ 1317 h 131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" h="1317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27" name="Freeform 15"/>
          <p:cNvSpPr>
            <a:spLocks/>
          </p:cNvSpPr>
          <p:nvPr/>
        </p:nvSpPr>
        <p:spPr bwMode="auto">
          <a:xfrm>
            <a:off x="2720975" y="4384675"/>
            <a:ext cx="1257300" cy="901700"/>
          </a:xfrm>
          <a:custGeom>
            <a:avLst/>
            <a:gdLst>
              <a:gd name="T0" fmla="*/ 2147483647 w 4749"/>
              <a:gd name="T1" fmla="*/ 2147483647 h 3780"/>
              <a:gd name="T2" fmla="*/ 2147483647 w 4749"/>
              <a:gd name="T3" fmla="*/ 2147483647 h 3780"/>
              <a:gd name="T4" fmla="*/ 2147483647 w 4749"/>
              <a:gd name="T5" fmla="*/ 2147483647 h 3780"/>
              <a:gd name="T6" fmla="*/ 2147483647 w 4749"/>
              <a:gd name="T7" fmla="*/ 0 h 3780"/>
              <a:gd name="T8" fmla="*/ 0 w 4749"/>
              <a:gd name="T9" fmla="*/ 2147483647 h 3780"/>
              <a:gd name="T10" fmla="*/ 2147483647 w 4749"/>
              <a:gd name="T11" fmla="*/ 2147483647 h 37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"/>
              <a:gd name="T19" fmla="*/ 0 h 3780"/>
              <a:gd name="T20" fmla="*/ 4749 w 4749"/>
              <a:gd name="T21" fmla="*/ 3780 h 37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" h="378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546128" name="Rectangle 16"/>
          <p:cNvSpPr>
            <a:spLocks noChangeArrowheads="1"/>
          </p:cNvSpPr>
          <p:nvPr/>
        </p:nvSpPr>
        <p:spPr bwMode="auto">
          <a:xfrm>
            <a:off x="614363" y="3429000"/>
            <a:ext cx="3816350" cy="3313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3255" name="Rectangle 1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Answer: orientation normalization</a:t>
            </a:r>
          </a:p>
        </p:txBody>
      </p:sp>
      <p:sp>
        <p:nvSpPr>
          <p:cNvPr id="3546130" name="Rectangle 18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Compute orientation histogram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Select dominant orientation</a:t>
            </a:r>
          </a:p>
          <a:p>
            <a:pPr eaLnBrk="1" hangingPunct="1"/>
            <a:r>
              <a:rPr lang="en-US" dirty="0" smtClean="0"/>
              <a:t>Normalize: rotate to fixed orientation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935538" y="4652963"/>
            <a:ext cx="2608262" cy="1690687"/>
            <a:chOff x="3787" y="2931"/>
            <a:chExt cx="1643" cy="1065"/>
          </a:xfrm>
        </p:grpSpPr>
        <p:sp>
          <p:nvSpPr>
            <p:cNvPr id="53277" name="Freeform 20"/>
            <p:cNvSpPr>
              <a:spLocks/>
            </p:cNvSpPr>
            <p:nvPr/>
          </p:nvSpPr>
          <p:spPr bwMode="auto">
            <a:xfrm>
              <a:off x="3860" y="2931"/>
              <a:ext cx="1446" cy="15"/>
            </a:xfrm>
            <a:custGeom>
              <a:avLst/>
              <a:gdLst>
                <a:gd name="T0" fmla="*/ 1 w 8674"/>
                <a:gd name="T1" fmla="*/ 0 h 103"/>
                <a:gd name="T2" fmla="*/ 1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1 w 8674"/>
                <a:gd name="T9" fmla="*/ 0 h 103"/>
                <a:gd name="T10" fmla="*/ 1 w 8674"/>
                <a:gd name="T11" fmla="*/ 0 h 103"/>
                <a:gd name="T12" fmla="*/ 1 w 8674"/>
                <a:gd name="T13" fmla="*/ 0 h 103"/>
                <a:gd name="T14" fmla="*/ 1 w 8674"/>
                <a:gd name="T15" fmla="*/ 0 h 103"/>
                <a:gd name="T16" fmla="*/ 1 w 8674"/>
                <a:gd name="T17" fmla="*/ 0 h 103"/>
                <a:gd name="T18" fmla="*/ 1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Freeform 21"/>
            <p:cNvSpPr>
              <a:spLocks/>
            </p:cNvSpPr>
            <p:nvPr/>
          </p:nvSpPr>
          <p:spPr bwMode="auto">
            <a:xfrm>
              <a:off x="5291" y="2939"/>
              <a:ext cx="15" cy="794"/>
            </a:xfrm>
            <a:custGeom>
              <a:avLst/>
              <a:gdLst>
                <a:gd name="T0" fmla="*/ 0 w 92"/>
                <a:gd name="T1" fmla="*/ 0 h 5560"/>
                <a:gd name="T2" fmla="*/ 0 w 92"/>
                <a:gd name="T3" fmla="*/ 0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0 h 5560"/>
                <a:gd name="T10" fmla="*/ 0 w 92"/>
                <a:gd name="T11" fmla="*/ 0 h 5560"/>
                <a:gd name="T12" fmla="*/ 0 w 92"/>
                <a:gd name="T13" fmla="*/ 0 h 5560"/>
                <a:gd name="T14" fmla="*/ 0 w 92"/>
                <a:gd name="T15" fmla="*/ 0 h 5560"/>
                <a:gd name="T16" fmla="*/ 0 w 92"/>
                <a:gd name="T17" fmla="*/ 0 h 5560"/>
                <a:gd name="T18" fmla="*/ 0 w 92"/>
                <a:gd name="T19" fmla="*/ 0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Freeform 22"/>
            <p:cNvSpPr>
              <a:spLocks/>
            </p:cNvSpPr>
            <p:nvPr/>
          </p:nvSpPr>
          <p:spPr bwMode="auto">
            <a:xfrm>
              <a:off x="3853" y="3718"/>
              <a:ext cx="1445" cy="15"/>
            </a:xfrm>
            <a:custGeom>
              <a:avLst/>
              <a:gdLst>
                <a:gd name="T0" fmla="*/ 0 w 8674"/>
                <a:gd name="T1" fmla="*/ 0 h 102"/>
                <a:gd name="T2" fmla="*/ 0 w 8674"/>
                <a:gd name="T3" fmla="*/ 0 h 102"/>
                <a:gd name="T4" fmla="*/ 1 w 8674"/>
                <a:gd name="T5" fmla="*/ 0 h 102"/>
                <a:gd name="T6" fmla="*/ 1 w 8674"/>
                <a:gd name="T7" fmla="*/ 0 h 102"/>
                <a:gd name="T8" fmla="*/ 0 w 8674"/>
                <a:gd name="T9" fmla="*/ 0 h 102"/>
                <a:gd name="T10" fmla="*/ 0 w 8674"/>
                <a:gd name="T11" fmla="*/ 0 h 102"/>
                <a:gd name="T12" fmla="*/ 0 w 8674"/>
                <a:gd name="T13" fmla="*/ 0 h 102"/>
                <a:gd name="T14" fmla="*/ 0 w 8674"/>
                <a:gd name="T15" fmla="*/ 0 h 102"/>
                <a:gd name="T16" fmla="*/ 0 w 8674"/>
                <a:gd name="T17" fmla="*/ 0 h 102"/>
                <a:gd name="T18" fmla="*/ 0 w 8674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2"/>
                <a:gd name="T32" fmla="*/ 8674 w 8674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2">
                  <a:moveTo>
                    <a:pt x="0" y="51"/>
                  </a:moveTo>
                  <a:lnTo>
                    <a:pt x="45" y="102"/>
                  </a:lnTo>
                  <a:lnTo>
                    <a:pt x="8674" y="102"/>
                  </a:lnTo>
                  <a:lnTo>
                    <a:pt x="8674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Freeform 23"/>
            <p:cNvSpPr>
              <a:spLocks/>
            </p:cNvSpPr>
            <p:nvPr/>
          </p:nvSpPr>
          <p:spPr bwMode="auto">
            <a:xfrm>
              <a:off x="3853" y="2931"/>
              <a:ext cx="15" cy="795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0 h 5561"/>
                <a:gd name="T6" fmla="*/ 0 w 91"/>
                <a:gd name="T7" fmla="*/ 0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Rectangle 24"/>
            <p:cNvSpPr>
              <a:spLocks noChangeArrowheads="1"/>
            </p:cNvSpPr>
            <p:nvPr/>
          </p:nvSpPr>
          <p:spPr bwMode="auto">
            <a:xfrm>
              <a:off x="3860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2" name="Freeform 25"/>
            <p:cNvSpPr>
              <a:spLocks/>
            </p:cNvSpPr>
            <p:nvPr/>
          </p:nvSpPr>
          <p:spPr bwMode="auto">
            <a:xfrm>
              <a:off x="3860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Freeform 26"/>
            <p:cNvSpPr>
              <a:spLocks/>
            </p:cNvSpPr>
            <p:nvPr/>
          </p:nvSpPr>
          <p:spPr bwMode="auto">
            <a:xfrm>
              <a:off x="4058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4" name="Freeform 27"/>
            <p:cNvSpPr>
              <a:spLocks/>
            </p:cNvSpPr>
            <p:nvPr/>
          </p:nvSpPr>
          <p:spPr bwMode="auto">
            <a:xfrm>
              <a:off x="3853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5" name="Freeform 28"/>
            <p:cNvSpPr>
              <a:spLocks/>
            </p:cNvSpPr>
            <p:nvPr/>
          </p:nvSpPr>
          <p:spPr bwMode="auto">
            <a:xfrm>
              <a:off x="3853" y="3522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6" name="Rectangle 29"/>
            <p:cNvSpPr>
              <a:spLocks noChangeArrowheads="1"/>
            </p:cNvSpPr>
            <p:nvPr/>
          </p:nvSpPr>
          <p:spPr bwMode="auto">
            <a:xfrm>
              <a:off x="4066" y="3135"/>
              <a:ext cx="205" cy="59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7" name="Freeform 30"/>
            <p:cNvSpPr>
              <a:spLocks/>
            </p:cNvSpPr>
            <p:nvPr/>
          </p:nvSpPr>
          <p:spPr bwMode="auto">
            <a:xfrm>
              <a:off x="4066" y="312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8" name="Freeform 31"/>
            <p:cNvSpPr>
              <a:spLocks/>
            </p:cNvSpPr>
            <p:nvPr/>
          </p:nvSpPr>
          <p:spPr bwMode="auto">
            <a:xfrm>
              <a:off x="4264" y="3135"/>
              <a:ext cx="15" cy="598"/>
            </a:xfrm>
            <a:custGeom>
              <a:avLst/>
              <a:gdLst>
                <a:gd name="T0" fmla="*/ 0 w 92"/>
                <a:gd name="T1" fmla="*/ 0 h 4184"/>
                <a:gd name="T2" fmla="*/ 0 w 92"/>
                <a:gd name="T3" fmla="*/ 0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0 h 4184"/>
                <a:gd name="T10" fmla="*/ 0 w 92"/>
                <a:gd name="T11" fmla="*/ 0 h 4184"/>
                <a:gd name="T12" fmla="*/ 0 w 92"/>
                <a:gd name="T13" fmla="*/ 0 h 4184"/>
                <a:gd name="T14" fmla="*/ 0 w 92"/>
                <a:gd name="T15" fmla="*/ 0 h 4184"/>
                <a:gd name="T16" fmla="*/ 0 w 92"/>
                <a:gd name="T17" fmla="*/ 0 h 4184"/>
                <a:gd name="T18" fmla="*/ 0 w 92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9" name="Freeform 32"/>
            <p:cNvSpPr>
              <a:spLocks/>
            </p:cNvSpPr>
            <p:nvPr/>
          </p:nvSpPr>
          <p:spPr bwMode="auto">
            <a:xfrm>
              <a:off x="4058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0" name="Freeform 33"/>
            <p:cNvSpPr>
              <a:spLocks/>
            </p:cNvSpPr>
            <p:nvPr/>
          </p:nvSpPr>
          <p:spPr bwMode="auto">
            <a:xfrm>
              <a:off x="4058" y="3128"/>
              <a:ext cx="15" cy="598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0 h 4184"/>
                <a:gd name="T6" fmla="*/ 0 w 91"/>
                <a:gd name="T7" fmla="*/ 0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1" name="Rectangle 34"/>
            <p:cNvSpPr>
              <a:spLocks noChangeArrowheads="1"/>
            </p:cNvSpPr>
            <p:nvPr/>
          </p:nvSpPr>
          <p:spPr bwMode="auto">
            <a:xfrm>
              <a:off x="4271" y="3332"/>
              <a:ext cx="206" cy="394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2" name="Freeform 35"/>
            <p:cNvSpPr>
              <a:spLocks/>
            </p:cNvSpPr>
            <p:nvPr/>
          </p:nvSpPr>
          <p:spPr bwMode="auto">
            <a:xfrm>
              <a:off x="4264" y="3325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3" name="Freeform 36"/>
            <p:cNvSpPr>
              <a:spLocks/>
            </p:cNvSpPr>
            <p:nvPr/>
          </p:nvSpPr>
          <p:spPr bwMode="auto">
            <a:xfrm>
              <a:off x="4264" y="3332"/>
              <a:ext cx="15" cy="401"/>
            </a:xfrm>
            <a:custGeom>
              <a:avLst/>
              <a:gdLst>
                <a:gd name="T0" fmla="*/ 0 w 92"/>
                <a:gd name="T1" fmla="*/ 0 h 2806"/>
                <a:gd name="T2" fmla="*/ 0 w 92"/>
                <a:gd name="T3" fmla="*/ 0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0 h 2806"/>
                <a:gd name="T10" fmla="*/ 0 w 92"/>
                <a:gd name="T11" fmla="*/ 0 h 2806"/>
                <a:gd name="T12" fmla="*/ 0 w 92"/>
                <a:gd name="T13" fmla="*/ 0 h 2806"/>
                <a:gd name="T14" fmla="*/ 0 w 92"/>
                <a:gd name="T15" fmla="*/ 0 h 2806"/>
                <a:gd name="T16" fmla="*/ 0 w 92"/>
                <a:gd name="T17" fmla="*/ 0 h 2806"/>
                <a:gd name="T18" fmla="*/ 0 w 92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4" name="Freeform 37"/>
            <p:cNvSpPr>
              <a:spLocks/>
            </p:cNvSpPr>
            <p:nvPr/>
          </p:nvSpPr>
          <p:spPr bwMode="auto">
            <a:xfrm>
              <a:off x="4271" y="3718"/>
              <a:ext cx="213" cy="15"/>
            </a:xfrm>
            <a:custGeom>
              <a:avLst/>
              <a:gdLst>
                <a:gd name="T0" fmla="*/ 0 w 1277"/>
                <a:gd name="T1" fmla="*/ 0 h 102"/>
                <a:gd name="T2" fmla="*/ 0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0 w 1277"/>
                <a:gd name="T9" fmla="*/ 0 h 102"/>
                <a:gd name="T10" fmla="*/ 0 w 1277"/>
                <a:gd name="T11" fmla="*/ 0 h 102"/>
                <a:gd name="T12" fmla="*/ 0 w 1277"/>
                <a:gd name="T13" fmla="*/ 0 h 102"/>
                <a:gd name="T14" fmla="*/ 0 w 1277"/>
                <a:gd name="T15" fmla="*/ 0 h 102"/>
                <a:gd name="T16" fmla="*/ 0 w 1277"/>
                <a:gd name="T17" fmla="*/ 0 h 102"/>
                <a:gd name="T18" fmla="*/ 0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5" name="Freeform 38"/>
            <p:cNvSpPr>
              <a:spLocks/>
            </p:cNvSpPr>
            <p:nvPr/>
          </p:nvSpPr>
          <p:spPr bwMode="auto">
            <a:xfrm>
              <a:off x="4469" y="3325"/>
              <a:ext cx="15" cy="401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0 h 2806"/>
                <a:gd name="T6" fmla="*/ 0 w 91"/>
                <a:gd name="T7" fmla="*/ 0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6" name="Rectangle 39"/>
            <p:cNvSpPr>
              <a:spLocks noChangeArrowheads="1"/>
            </p:cNvSpPr>
            <p:nvPr/>
          </p:nvSpPr>
          <p:spPr bwMode="auto">
            <a:xfrm>
              <a:off x="4477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7" name="Freeform 40"/>
            <p:cNvSpPr>
              <a:spLocks/>
            </p:cNvSpPr>
            <p:nvPr/>
          </p:nvSpPr>
          <p:spPr bwMode="auto">
            <a:xfrm>
              <a:off x="4477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8" name="Freeform 41"/>
            <p:cNvSpPr>
              <a:spLocks/>
            </p:cNvSpPr>
            <p:nvPr/>
          </p:nvSpPr>
          <p:spPr bwMode="auto">
            <a:xfrm>
              <a:off x="4674" y="3595"/>
              <a:ext cx="16" cy="138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9" name="Freeform 42"/>
            <p:cNvSpPr>
              <a:spLocks/>
            </p:cNvSpPr>
            <p:nvPr/>
          </p:nvSpPr>
          <p:spPr bwMode="auto">
            <a:xfrm>
              <a:off x="4469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0" name="Freeform 43"/>
            <p:cNvSpPr>
              <a:spLocks/>
            </p:cNvSpPr>
            <p:nvPr/>
          </p:nvSpPr>
          <p:spPr bwMode="auto">
            <a:xfrm>
              <a:off x="4469" y="3587"/>
              <a:ext cx="15" cy="139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1" name="Rectangle 44"/>
            <p:cNvSpPr>
              <a:spLocks noChangeArrowheads="1"/>
            </p:cNvSpPr>
            <p:nvPr/>
          </p:nvSpPr>
          <p:spPr bwMode="auto">
            <a:xfrm>
              <a:off x="4682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2" name="Freeform 45"/>
            <p:cNvSpPr>
              <a:spLocks/>
            </p:cNvSpPr>
            <p:nvPr/>
          </p:nvSpPr>
          <p:spPr bwMode="auto">
            <a:xfrm>
              <a:off x="4682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Freeform 46"/>
            <p:cNvSpPr>
              <a:spLocks/>
            </p:cNvSpPr>
            <p:nvPr/>
          </p:nvSpPr>
          <p:spPr bwMode="auto">
            <a:xfrm>
              <a:off x="4880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Freeform 47"/>
            <p:cNvSpPr>
              <a:spLocks/>
            </p:cNvSpPr>
            <p:nvPr/>
          </p:nvSpPr>
          <p:spPr bwMode="auto">
            <a:xfrm>
              <a:off x="4674" y="3718"/>
              <a:ext cx="214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5" name="Freeform 48"/>
            <p:cNvSpPr>
              <a:spLocks/>
            </p:cNvSpPr>
            <p:nvPr/>
          </p:nvSpPr>
          <p:spPr bwMode="auto">
            <a:xfrm>
              <a:off x="4674" y="3522"/>
              <a:ext cx="16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Rectangle 49"/>
            <p:cNvSpPr>
              <a:spLocks noChangeArrowheads="1"/>
            </p:cNvSpPr>
            <p:nvPr/>
          </p:nvSpPr>
          <p:spPr bwMode="auto">
            <a:xfrm>
              <a:off x="4888" y="3660"/>
              <a:ext cx="205" cy="66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7" name="Freeform 50"/>
            <p:cNvSpPr>
              <a:spLocks/>
            </p:cNvSpPr>
            <p:nvPr/>
          </p:nvSpPr>
          <p:spPr bwMode="auto">
            <a:xfrm>
              <a:off x="4880" y="3653"/>
              <a:ext cx="213" cy="14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Freeform 51"/>
            <p:cNvSpPr>
              <a:spLocks/>
            </p:cNvSpPr>
            <p:nvPr/>
          </p:nvSpPr>
          <p:spPr bwMode="auto">
            <a:xfrm>
              <a:off x="4880" y="3660"/>
              <a:ext cx="15" cy="73"/>
            </a:xfrm>
            <a:custGeom>
              <a:avLst/>
              <a:gdLst>
                <a:gd name="T0" fmla="*/ 0 w 91"/>
                <a:gd name="T1" fmla="*/ 0 h 510"/>
                <a:gd name="T2" fmla="*/ 0 w 91"/>
                <a:gd name="T3" fmla="*/ 0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0 h 510"/>
                <a:gd name="T10" fmla="*/ 0 w 91"/>
                <a:gd name="T11" fmla="*/ 0 h 510"/>
                <a:gd name="T12" fmla="*/ 0 w 91"/>
                <a:gd name="T13" fmla="*/ 0 h 510"/>
                <a:gd name="T14" fmla="*/ 0 w 91"/>
                <a:gd name="T15" fmla="*/ 0 h 510"/>
                <a:gd name="T16" fmla="*/ 0 w 91"/>
                <a:gd name="T17" fmla="*/ 0 h 510"/>
                <a:gd name="T18" fmla="*/ 0 w 91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9" name="Freeform 52"/>
            <p:cNvSpPr>
              <a:spLocks/>
            </p:cNvSpPr>
            <p:nvPr/>
          </p:nvSpPr>
          <p:spPr bwMode="auto">
            <a:xfrm>
              <a:off x="4888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0" name="Freeform 53"/>
            <p:cNvSpPr>
              <a:spLocks/>
            </p:cNvSpPr>
            <p:nvPr/>
          </p:nvSpPr>
          <p:spPr bwMode="auto">
            <a:xfrm>
              <a:off x="5085" y="3653"/>
              <a:ext cx="16" cy="73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0 h 510"/>
                <a:gd name="T6" fmla="*/ 0 w 92"/>
                <a:gd name="T7" fmla="*/ 0 h 510"/>
                <a:gd name="T8" fmla="*/ 0 w 92"/>
                <a:gd name="T9" fmla="*/ 0 h 510"/>
                <a:gd name="T10" fmla="*/ 0 w 92"/>
                <a:gd name="T11" fmla="*/ 0 h 510"/>
                <a:gd name="T12" fmla="*/ 0 w 92"/>
                <a:gd name="T13" fmla="*/ 0 h 510"/>
                <a:gd name="T14" fmla="*/ 0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1" name="Rectangle 54"/>
            <p:cNvSpPr>
              <a:spLocks noChangeArrowheads="1"/>
            </p:cNvSpPr>
            <p:nvPr/>
          </p:nvSpPr>
          <p:spPr bwMode="auto">
            <a:xfrm>
              <a:off x="5093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2" name="Freeform 55"/>
            <p:cNvSpPr>
              <a:spLocks/>
            </p:cNvSpPr>
            <p:nvPr/>
          </p:nvSpPr>
          <p:spPr bwMode="auto">
            <a:xfrm>
              <a:off x="5093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3" name="Freeform 56"/>
            <p:cNvSpPr>
              <a:spLocks/>
            </p:cNvSpPr>
            <p:nvPr/>
          </p:nvSpPr>
          <p:spPr bwMode="auto">
            <a:xfrm>
              <a:off x="5291" y="3595"/>
              <a:ext cx="15" cy="138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4" name="Freeform 57"/>
            <p:cNvSpPr>
              <a:spLocks/>
            </p:cNvSpPr>
            <p:nvPr/>
          </p:nvSpPr>
          <p:spPr bwMode="auto">
            <a:xfrm>
              <a:off x="5085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5" name="Freeform 58"/>
            <p:cNvSpPr>
              <a:spLocks/>
            </p:cNvSpPr>
            <p:nvPr/>
          </p:nvSpPr>
          <p:spPr bwMode="auto">
            <a:xfrm>
              <a:off x="5085" y="3587"/>
              <a:ext cx="16" cy="139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6" name="Rectangle 59"/>
            <p:cNvSpPr>
              <a:spLocks noChangeArrowheads="1"/>
            </p:cNvSpPr>
            <p:nvPr/>
          </p:nvSpPr>
          <p:spPr bwMode="auto">
            <a:xfrm>
              <a:off x="3787" y="3785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7" name="Rectangle 60"/>
            <p:cNvSpPr>
              <a:spLocks noChangeArrowheads="1"/>
            </p:cNvSpPr>
            <p:nvPr/>
          </p:nvSpPr>
          <p:spPr bwMode="auto">
            <a:xfrm>
              <a:off x="5230" y="3764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8" name="Rectangle 61"/>
            <p:cNvSpPr>
              <a:spLocks noChangeArrowheads="1"/>
            </p:cNvSpPr>
            <p:nvPr/>
          </p:nvSpPr>
          <p:spPr bwMode="auto">
            <a:xfrm>
              <a:off x="5333" y="3746"/>
              <a:ext cx="97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  <p:sp>
        <p:nvSpPr>
          <p:cNvPr id="3546174" name="Freeform 62"/>
          <p:cNvSpPr>
            <a:spLocks/>
          </p:cNvSpPr>
          <p:nvPr/>
        </p:nvSpPr>
        <p:spPr bwMode="auto">
          <a:xfrm>
            <a:off x="5459413" y="5991225"/>
            <a:ext cx="125412" cy="109538"/>
          </a:xfrm>
          <a:custGeom>
            <a:avLst/>
            <a:gdLst>
              <a:gd name="T0" fmla="*/ 2147483647 w 477"/>
              <a:gd name="T1" fmla="*/ 2147483647 h 485"/>
              <a:gd name="T2" fmla="*/ 2147483647 w 477"/>
              <a:gd name="T3" fmla="*/ 0 h 485"/>
              <a:gd name="T4" fmla="*/ 0 w 477"/>
              <a:gd name="T5" fmla="*/ 2147483647 h 485"/>
              <a:gd name="T6" fmla="*/ 2147483647 w 477"/>
              <a:gd name="T7" fmla="*/ 2147483647 h 485"/>
              <a:gd name="T8" fmla="*/ 2147483647 w 477"/>
              <a:gd name="T9" fmla="*/ 0 h 485"/>
              <a:gd name="T10" fmla="*/ 2147483647 w 477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485"/>
              <a:gd name="T20" fmla="*/ 477 w 477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485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75" name="Freeform 63"/>
          <p:cNvSpPr>
            <a:spLocks/>
          </p:cNvSpPr>
          <p:nvPr/>
        </p:nvSpPr>
        <p:spPr bwMode="auto">
          <a:xfrm>
            <a:off x="5510213" y="6091238"/>
            <a:ext cx="23812" cy="176212"/>
          </a:xfrm>
          <a:custGeom>
            <a:avLst/>
            <a:gdLst>
              <a:gd name="T0" fmla="*/ 2147483647 w 92"/>
              <a:gd name="T1" fmla="*/ 2147483647 h 775"/>
              <a:gd name="T2" fmla="*/ 2147483647 w 92"/>
              <a:gd name="T3" fmla="*/ 2147483647 h 775"/>
              <a:gd name="T4" fmla="*/ 2147483647 w 92"/>
              <a:gd name="T5" fmla="*/ 0 h 775"/>
              <a:gd name="T6" fmla="*/ 0 w 92"/>
              <a:gd name="T7" fmla="*/ 0 h 775"/>
              <a:gd name="T8" fmla="*/ 0 w 92"/>
              <a:gd name="T9" fmla="*/ 2147483647 h 775"/>
              <a:gd name="T10" fmla="*/ 2147483647 w 92"/>
              <a:gd name="T11" fmla="*/ 2147483647 h 7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"/>
              <a:gd name="T19" fmla="*/ 0 h 775"/>
              <a:gd name="T20" fmla="*/ 92 w 92"/>
              <a:gd name="T21" fmla="*/ 775 h 7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" h="775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 rot="-3389670">
            <a:off x="2288381" y="3626645"/>
            <a:ext cx="2625725" cy="4246562"/>
            <a:chOff x="3948" y="1525"/>
            <a:chExt cx="1654" cy="2585"/>
          </a:xfrm>
        </p:grpSpPr>
        <p:sp>
          <p:nvSpPr>
            <p:cNvPr id="53263" name="AutoShape 65"/>
            <p:cNvSpPr>
              <a:spLocks noChangeAspect="1" noChangeArrowheads="1" noTextEdit="1"/>
            </p:cNvSpPr>
            <p:nvPr/>
          </p:nvSpPr>
          <p:spPr bwMode="auto">
            <a:xfrm>
              <a:off x="3948" y="1525"/>
              <a:ext cx="1654" cy="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Freeform 66"/>
            <p:cNvSpPr>
              <a:spLocks/>
            </p:cNvSpPr>
            <p:nvPr/>
          </p:nvSpPr>
          <p:spPr bwMode="auto">
            <a:xfrm>
              <a:off x="4035" y="1532"/>
              <a:ext cx="1438" cy="1378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0 h 9641"/>
                <a:gd name="T28" fmla="*/ 1 w 8629"/>
                <a:gd name="T29" fmla="*/ 0 h 9641"/>
                <a:gd name="T30" fmla="*/ 1 w 8629"/>
                <a:gd name="T31" fmla="*/ 0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0 h 9641"/>
                <a:gd name="T54" fmla="*/ 0 w 8629"/>
                <a:gd name="T55" fmla="*/ 0 h 9641"/>
                <a:gd name="T56" fmla="*/ 0 w 8629"/>
                <a:gd name="T57" fmla="*/ 0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Freeform 67"/>
            <p:cNvSpPr>
              <a:spLocks/>
            </p:cNvSpPr>
            <p:nvPr/>
          </p:nvSpPr>
          <p:spPr bwMode="auto">
            <a:xfrm>
              <a:off x="4754" y="1525"/>
              <a:ext cx="727" cy="696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Freeform 68"/>
            <p:cNvSpPr>
              <a:spLocks/>
            </p:cNvSpPr>
            <p:nvPr/>
          </p:nvSpPr>
          <p:spPr bwMode="auto">
            <a:xfrm>
              <a:off x="4754" y="2221"/>
              <a:ext cx="727" cy="696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Freeform 69"/>
            <p:cNvSpPr>
              <a:spLocks/>
            </p:cNvSpPr>
            <p:nvPr/>
          </p:nvSpPr>
          <p:spPr bwMode="auto">
            <a:xfrm>
              <a:off x="4028" y="2221"/>
              <a:ext cx="726" cy="696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Freeform 70"/>
            <p:cNvSpPr>
              <a:spLocks/>
            </p:cNvSpPr>
            <p:nvPr/>
          </p:nvSpPr>
          <p:spPr bwMode="auto">
            <a:xfrm>
              <a:off x="4028" y="1525"/>
              <a:ext cx="726" cy="696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Freeform 71"/>
            <p:cNvSpPr>
              <a:spLocks/>
            </p:cNvSpPr>
            <p:nvPr/>
          </p:nvSpPr>
          <p:spPr bwMode="auto">
            <a:xfrm>
              <a:off x="4264" y="1771"/>
              <a:ext cx="485" cy="487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Freeform 72"/>
            <p:cNvSpPr>
              <a:spLocks/>
            </p:cNvSpPr>
            <p:nvPr/>
          </p:nvSpPr>
          <p:spPr bwMode="auto">
            <a:xfrm>
              <a:off x="4266" y="2251"/>
              <a:ext cx="133" cy="333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Freeform 73"/>
            <p:cNvSpPr>
              <a:spLocks/>
            </p:cNvSpPr>
            <p:nvPr/>
          </p:nvSpPr>
          <p:spPr bwMode="auto">
            <a:xfrm>
              <a:off x="4389" y="2242"/>
              <a:ext cx="663" cy="338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Freeform 74"/>
            <p:cNvSpPr>
              <a:spLocks/>
            </p:cNvSpPr>
            <p:nvPr/>
          </p:nvSpPr>
          <p:spPr bwMode="auto">
            <a:xfrm>
              <a:off x="4694" y="2339"/>
              <a:ext cx="528" cy="306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Freeform 75"/>
            <p:cNvSpPr>
              <a:spLocks/>
            </p:cNvSpPr>
            <p:nvPr/>
          </p:nvSpPr>
          <p:spPr bwMode="auto">
            <a:xfrm>
              <a:off x="4970" y="1841"/>
              <a:ext cx="356" cy="216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Freeform 76"/>
            <p:cNvSpPr>
              <a:spLocks/>
            </p:cNvSpPr>
            <p:nvPr/>
          </p:nvSpPr>
          <p:spPr bwMode="auto">
            <a:xfrm>
              <a:off x="4972" y="1853"/>
              <a:ext cx="75" cy="389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Freeform 77"/>
            <p:cNvSpPr>
              <a:spLocks/>
            </p:cNvSpPr>
            <p:nvPr/>
          </p:nvSpPr>
          <p:spPr bwMode="auto">
            <a:xfrm>
              <a:off x="5375" y="1663"/>
              <a:ext cx="227" cy="188"/>
            </a:xfrm>
            <a:custGeom>
              <a:avLst/>
              <a:gdLst>
                <a:gd name="T0" fmla="*/ 0 w 1361"/>
                <a:gd name="T1" fmla="*/ 0 h 1317"/>
                <a:gd name="T2" fmla="*/ 0 w 1361"/>
                <a:gd name="T3" fmla="*/ 0 h 1317"/>
                <a:gd name="T4" fmla="*/ 0 w 1361"/>
                <a:gd name="T5" fmla="*/ 0 h 1317"/>
                <a:gd name="T6" fmla="*/ 0 w 1361"/>
                <a:gd name="T7" fmla="*/ 0 h 1317"/>
                <a:gd name="T8" fmla="*/ 0 w 1361"/>
                <a:gd name="T9" fmla="*/ 0 h 1317"/>
                <a:gd name="T10" fmla="*/ 0 w 1361"/>
                <a:gd name="T11" fmla="*/ 0 h 1317"/>
                <a:gd name="T12" fmla="*/ 0 w 1361"/>
                <a:gd name="T13" fmla="*/ 0 h 1317"/>
                <a:gd name="T14" fmla="*/ 0 w 1361"/>
                <a:gd name="T15" fmla="*/ 0 h 1317"/>
                <a:gd name="T16" fmla="*/ 0 w 1361"/>
                <a:gd name="T17" fmla="*/ 0 h 1317"/>
                <a:gd name="T18" fmla="*/ 0 w 1361"/>
                <a:gd name="T19" fmla="*/ 0 h 1317"/>
                <a:gd name="T20" fmla="*/ 0 w 1361"/>
                <a:gd name="T21" fmla="*/ 0 h 1317"/>
                <a:gd name="T22" fmla="*/ 0 w 1361"/>
                <a:gd name="T23" fmla="*/ 0 h 1317"/>
                <a:gd name="T24" fmla="*/ 0 w 1361"/>
                <a:gd name="T25" fmla="*/ 0 h 1317"/>
                <a:gd name="T26" fmla="*/ 0 w 1361"/>
                <a:gd name="T27" fmla="*/ 0 h 1317"/>
                <a:gd name="T28" fmla="*/ 0 w 1361"/>
                <a:gd name="T29" fmla="*/ 0 h 1317"/>
                <a:gd name="T30" fmla="*/ 0 w 1361"/>
                <a:gd name="T31" fmla="*/ 0 h 1317"/>
                <a:gd name="T32" fmla="*/ 0 w 1361"/>
                <a:gd name="T33" fmla="*/ 0 h 1317"/>
                <a:gd name="T34" fmla="*/ 0 w 1361"/>
                <a:gd name="T35" fmla="*/ 0 h 1317"/>
                <a:gd name="T36" fmla="*/ 0 w 1361"/>
                <a:gd name="T37" fmla="*/ 0 h 1317"/>
                <a:gd name="T38" fmla="*/ 0 w 1361"/>
                <a:gd name="T39" fmla="*/ 0 h 1317"/>
                <a:gd name="T40" fmla="*/ 0 w 1361"/>
                <a:gd name="T41" fmla="*/ 0 h 1317"/>
                <a:gd name="T42" fmla="*/ 0 w 1361"/>
                <a:gd name="T43" fmla="*/ 0 h 1317"/>
                <a:gd name="T44" fmla="*/ 0 w 1361"/>
                <a:gd name="T45" fmla="*/ 0 h 1317"/>
                <a:gd name="T46" fmla="*/ 0 w 1361"/>
                <a:gd name="T47" fmla="*/ 0 h 1317"/>
                <a:gd name="T48" fmla="*/ 0 w 1361"/>
                <a:gd name="T49" fmla="*/ 0 h 1317"/>
                <a:gd name="T50" fmla="*/ 0 w 1361"/>
                <a:gd name="T51" fmla="*/ 0 h 1317"/>
                <a:gd name="T52" fmla="*/ 0 w 1361"/>
                <a:gd name="T53" fmla="*/ 0 h 1317"/>
                <a:gd name="T54" fmla="*/ 0 w 1361"/>
                <a:gd name="T55" fmla="*/ 0 h 1317"/>
                <a:gd name="T56" fmla="*/ 0 w 1361"/>
                <a:gd name="T57" fmla="*/ 0 h 1317"/>
                <a:gd name="T58" fmla="*/ 0 w 1361"/>
                <a:gd name="T59" fmla="*/ 0 h 1317"/>
                <a:gd name="T60" fmla="*/ 0 w 1361"/>
                <a:gd name="T61" fmla="*/ 0 h 1317"/>
                <a:gd name="T62" fmla="*/ 0 w 1361"/>
                <a:gd name="T63" fmla="*/ 0 h 1317"/>
                <a:gd name="T64" fmla="*/ 0 w 1361"/>
                <a:gd name="T65" fmla="*/ 0 h 1317"/>
                <a:gd name="T66" fmla="*/ 0 w 1361"/>
                <a:gd name="T67" fmla="*/ 0 h 1317"/>
                <a:gd name="T68" fmla="*/ 0 w 1361"/>
                <a:gd name="T69" fmla="*/ 0 h 1317"/>
                <a:gd name="T70" fmla="*/ 0 w 1361"/>
                <a:gd name="T71" fmla="*/ 0 h 1317"/>
                <a:gd name="T72" fmla="*/ 0 w 1361"/>
                <a:gd name="T73" fmla="*/ 0 h 1317"/>
                <a:gd name="T74" fmla="*/ 0 w 1361"/>
                <a:gd name="T75" fmla="*/ 0 h 1317"/>
                <a:gd name="T76" fmla="*/ 0 w 1361"/>
                <a:gd name="T77" fmla="*/ 0 h 1317"/>
                <a:gd name="T78" fmla="*/ 0 w 1361"/>
                <a:gd name="T79" fmla="*/ 0 h 1317"/>
                <a:gd name="T80" fmla="*/ 0 w 1361"/>
                <a:gd name="T81" fmla="*/ 0 h 1317"/>
                <a:gd name="T82" fmla="*/ 0 w 1361"/>
                <a:gd name="T83" fmla="*/ 0 h 1317"/>
                <a:gd name="T84" fmla="*/ 0 w 1361"/>
                <a:gd name="T85" fmla="*/ 0 h 1317"/>
                <a:gd name="T86" fmla="*/ 0 w 1361"/>
                <a:gd name="T87" fmla="*/ 0 h 13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"/>
                <a:gd name="T133" fmla="*/ 0 h 1317"/>
                <a:gd name="T134" fmla="*/ 1361 w 1361"/>
                <a:gd name="T135" fmla="*/ 1317 h 13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" h="1317">
                  <a:moveTo>
                    <a:pt x="1361" y="0"/>
                  </a:moveTo>
                  <a:lnTo>
                    <a:pt x="625" y="1317"/>
                  </a:lnTo>
                  <a:lnTo>
                    <a:pt x="624" y="1307"/>
                  </a:lnTo>
                  <a:lnTo>
                    <a:pt x="622" y="1296"/>
                  </a:lnTo>
                  <a:lnTo>
                    <a:pt x="621" y="1285"/>
                  </a:lnTo>
                  <a:lnTo>
                    <a:pt x="619" y="1275"/>
                  </a:lnTo>
                  <a:lnTo>
                    <a:pt x="618" y="1265"/>
                  </a:lnTo>
                  <a:lnTo>
                    <a:pt x="616" y="1254"/>
                  </a:lnTo>
                  <a:lnTo>
                    <a:pt x="614" y="1244"/>
                  </a:lnTo>
                  <a:lnTo>
                    <a:pt x="613" y="1233"/>
                  </a:lnTo>
                  <a:lnTo>
                    <a:pt x="611" y="1223"/>
                  </a:lnTo>
                  <a:lnTo>
                    <a:pt x="609" y="1213"/>
                  </a:lnTo>
                  <a:lnTo>
                    <a:pt x="607" y="1203"/>
                  </a:lnTo>
                  <a:lnTo>
                    <a:pt x="605" y="1193"/>
                  </a:lnTo>
                  <a:lnTo>
                    <a:pt x="603" y="1184"/>
                  </a:lnTo>
                  <a:lnTo>
                    <a:pt x="601" y="1173"/>
                  </a:lnTo>
                  <a:lnTo>
                    <a:pt x="599" y="1163"/>
                  </a:lnTo>
                  <a:lnTo>
                    <a:pt x="597" y="1153"/>
                  </a:lnTo>
                  <a:lnTo>
                    <a:pt x="594" y="1143"/>
                  </a:lnTo>
                  <a:lnTo>
                    <a:pt x="592" y="1134"/>
                  </a:lnTo>
                  <a:lnTo>
                    <a:pt x="590" y="1124"/>
                  </a:lnTo>
                  <a:lnTo>
                    <a:pt x="587" y="1114"/>
                  </a:lnTo>
                  <a:lnTo>
                    <a:pt x="585" y="1104"/>
                  </a:lnTo>
                  <a:lnTo>
                    <a:pt x="582" y="1094"/>
                  </a:lnTo>
                  <a:lnTo>
                    <a:pt x="580" y="1085"/>
                  </a:lnTo>
                  <a:lnTo>
                    <a:pt x="577" y="1075"/>
                  </a:lnTo>
                  <a:lnTo>
                    <a:pt x="574" y="1066"/>
                  </a:lnTo>
                  <a:lnTo>
                    <a:pt x="572" y="1057"/>
                  </a:lnTo>
                  <a:lnTo>
                    <a:pt x="568" y="1047"/>
                  </a:lnTo>
                  <a:lnTo>
                    <a:pt x="565" y="1038"/>
                  </a:lnTo>
                  <a:lnTo>
                    <a:pt x="562" y="1029"/>
                  </a:lnTo>
                  <a:lnTo>
                    <a:pt x="559" y="1019"/>
                  </a:lnTo>
                  <a:lnTo>
                    <a:pt x="556" y="1009"/>
                  </a:lnTo>
                  <a:lnTo>
                    <a:pt x="553" y="1000"/>
                  </a:lnTo>
                  <a:lnTo>
                    <a:pt x="550" y="991"/>
                  </a:lnTo>
                  <a:lnTo>
                    <a:pt x="547" y="982"/>
                  </a:lnTo>
                  <a:lnTo>
                    <a:pt x="543" y="973"/>
                  </a:lnTo>
                  <a:lnTo>
                    <a:pt x="540" y="964"/>
                  </a:lnTo>
                  <a:lnTo>
                    <a:pt x="537" y="955"/>
                  </a:lnTo>
                  <a:lnTo>
                    <a:pt x="533" y="946"/>
                  </a:lnTo>
                  <a:lnTo>
                    <a:pt x="530" y="937"/>
                  </a:lnTo>
                  <a:lnTo>
                    <a:pt x="527" y="928"/>
                  </a:lnTo>
                  <a:lnTo>
                    <a:pt x="523" y="919"/>
                  </a:lnTo>
                  <a:lnTo>
                    <a:pt x="519" y="910"/>
                  </a:lnTo>
                  <a:lnTo>
                    <a:pt x="516" y="902"/>
                  </a:lnTo>
                  <a:lnTo>
                    <a:pt x="512" y="893"/>
                  </a:lnTo>
                  <a:lnTo>
                    <a:pt x="508" y="884"/>
                  </a:lnTo>
                  <a:lnTo>
                    <a:pt x="504" y="876"/>
                  </a:lnTo>
                  <a:lnTo>
                    <a:pt x="501" y="867"/>
                  </a:lnTo>
                  <a:lnTo>
                    <a:pt x="497" y="859"/>
                  </a:lnTo>
                  <a:lnTo>
                    <a:pt x="493" y="850"/>
                  </a:lnTo>
                  <a:lnTo>
                    <a:pt x="489" y="842"/>
                  </a:lnTo>
                  <a:lnTo>
                    <a:pt x="483" y="833"/>
                  </a:lnTo>
                  <a:lnTo>
                    <a:pt x="479" y="825"/>
                  </a:lnTo>
                  <a:lnTo>
                    <a:pt x="475" y="816"/>
                  </a:lnTo>
                  <a:lnTo>
                    <a:pt x="471" y="808"/>
                  </a:lnTo>
                  <a:lnTo>
                    <a:pt x="467" y="800"/>
                  </a:lnTo>
                  <a:lnTo>
                    <a:pt x="462" y="791"/>
                  </a:lnTo>
                  <a:lnTo>
                    <a:pt x="458" y="783"/>
                  </a:lnTo>
                  <a:lnTo>
                    <a:pt x="453" y="775"/>
                  </a:lnTo>
                  <a:lnTo>
                    <a:pt x="449" y="767"/>
                  </a:lnTo>
                  <a:lnTo>
                    <a:pt x="444" y="760"/>
                  </a:lnTo>
                  <a:lnTo>
                    <a:pt x="440" y="752"/>
                  </a:lnTo>
                  <a:lnTo>
                    <a:pt x="435" y="744"/>
                  </a:lnTo>
                  <a:lnTo>
                    <a:pt x="430" y="736"/>
                  </a:lnTo>
                  <a:lnTo>
                    <a:pt x="425" y="728"/>
                  </a:lnTo>
                  <a:lnTo>
                    <a:pt x="420" y="720"/>
                  </a:lnTo>
                  <a:lnTo>
                    <a:pt x="416" y="712"/>
                  </a:lnTo>
                  <a:lnTo>
                    <a:pt x="411" y="704"/>
                  </a:lnTo>
                  <a:lnTo>
                    <a:pt x="406" y="696"/>
                  </a:lnTo>
                  <a:lnTo>
                    <a:pt x="399" y="689"/>
                  </a:lnTo>
                  <a:lnTo>
                    <a:pt x="394" y="682"/>
                  </a:lnTo>
                  <a:lnTo>
                    <a:pt x="389" y="674"/>
                  </a:lnTo>
                  <a:lnTo>
                    <a:pt x="384" y="667"/>
                  </a:lnTo>
                  <a:lnTo>
                    <a:pt x="379" y="659"/>
                  </a:lnTo>
                  <a:lnTo>
                    <a:pt x="373" y="651"/>
                  </a:lnTo>
                  <a:lnTo>
                    <a:pt x="368" y="644"/>
                  </a:lnTo>
                  <a:lnTo>
                    <a:pt x="362" y="636"/>
                  </a:lnTo>
                  <a:lnTo>
                    <a:pt x="357" y="629"/>
                  </a:lnTo>
                  <a:lnTo>
                    <a:pt x="351" y="622"/>
                  </a:lnTo>
                  <a:lnTo>
                    <a:pt x="346" y="615"/>
                  </a:lnTo>
                  <a:lnTo>
                    <a:pt x="340" y="608"/>
                  </a:lnTo>
                  <a:lnTo>
                    <a:pt x="334" y="600"/>
                  </a:lnTo>
                  <a:lnTo>
                    <a:pt x="329" y="593"/>
                  </a:lnTo>
                  <a:lnTo>
                    <a:pt x="323" y="587"/>
                  </a:lnTo>
                  <a:lnTo>
                    <a:pt x="316" y="580"/>
                  </a:lnTo>
                  <a:lnTo>
                    <a:pt x="310" y="572"/>
                  </a:lnTo>
                  <a:lnTo>
                    <a:pt x="304" y="565"/>
                  </a:lnTo>
                  <a:lnTo>
                    <a:pt x="298" y="558"/>
                  </a:lnTo>
                  <a:lnTo>
                    <a:pt x="292" y="551"/>
                  </a:lnTo>
                  <a:lnTo>
                    <a:pt x="286" y="545"/>
                  </a:lnTo>
                  <a:lnTo>
                    <a:pt x="279" y="538"/>
                  </a:lnTo>
                  <a:lnTo>
                    <a:pt x="273" y="531"/>
                  </a:lnTo>
                  <a:lnTo>
                    <a:pt x="267" y="524"/>
                  </a:lnTo>
                  <a:lnTo>
                    <a:pt x="261" y="519"/>
                  </a:lnTo>
                  <a:lnTo>
                    <a:pt x="254" y="512"/>
                  </a:lnTo>
                  <a:lnTo>
                    <a:pt x="248" y="505"/>
                  </a:lnTo>
                  <a:lnTo>
                    <a:pt x="241" y="498"/>
                  </a:lnTo>
                  <a:lnTo>
                    <a:pt x="233" y="492"/>
                  </a:lnTo>
                  <a:lnTo>
                    <a:pt x="227" y="486"/>
                  </a:lnTo>
                  <a:lnTo>
                    <a:pt x="220" y="479"/>
                  </a:lnTo>
                  <a:lnTo>
                    <a:pt x="213" y="473"/>
                  </a:lnTo>
                  <a:lnTo>
                    <a:pt x="207" y="467"/>
                  </a:lnTo>
                  <a:lnTo>
                    <a:pt x="200" y="460"/>
                  </a:lnTo>
                  <a:lnTo>
                    <a:pt x="193" y="454"/>
                  </a:lnTo>
                  <a:lnTo>
                    <a:pt x="186" y="449"/>
                  </a:lnTo>
                  <a:lnTo>
                    <a:pt x="179" y="442"/>
                  </a:lnTo>
                  <a:lnTo>
                    <a:pt x="172" y="436"/>
                  </a:lnTo>
                  <a:lnTo>
                    <a:pt x="165" y="429"/>
                  </a:lnTo>
                  <a:lnTo>
                    <a:pt x="157" y="424"/>
                  </a:lnTo>
                  <a:lnTo>
                    <a:pt x="149" y="418"/>
                  </a:lnTo>
                  <a:lnTo>
                    <a:pt x="142" y="412"/>
                  </a:lnTo>
                  <a:lnTo>
                    <a:pt x="135" y="406"/>
                  </a:lnTo>
                  <a:lnTo>
                    <a:pt x="127" y="400"/>
                  </a:lnTo>
                  <a:lnTo>
                    <a:pt x="120" y="394"/>
                  </a:lnTo>
                  <a:lnTo>
                    <a:pt x="112" y="389"/>
                  </a:lnTo>
                  <a:lnTo>
                    <a:pt x="105" y="383"/>
                  </a:lnTo>
                  <a:lnTo>
                    <a:pt x="97" y="377"/>
                  </a:lnTo>
                  <a:lnTo>
                    <a:pt x="89" y="372"/>
                  </a:lnTo>
                  <a:lnTo>
                    <a:pt x="82" y="366"/>
                  </a:lnTo>
                  <a:lnTo>
                    <a:pt x="74" y="360"/>
                  </a:lnTo>
                  <a:lnTo>
                    <a:pt x="65" y="356"/>
                  </a:lnTo>
                  <a:lnTo>
                    <a:pt x="57" y="350"/>
                  </a:lnTo>
                  <a:lnTo>
                    <a:pt x="49" y="344"/>
                  </a:lnTo>
                  <a:lnTo>
                    <a:pt x="41" y="339"/>
                  </a:lnTo>
                  <a:lnTo>
                    <a:pt x="33" y="334"/>
                  </a:lnTo>
                  <a:lnTo>
                    <a:pt x="25" y="329"/>
                  </a:lnTo>
                  <a:lnTo>
                    <a:pt x="17" y="323"/>
                  </a:lnTo>
                  <a:lnTo>
                    <a:pt x="9" y="318"/>
                  </a:lnTo>
                  <a:lnTo>
                    <a:pt x="0" y="313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Freeform 78"/>
            <p:cNvSpPr>
              <a:spLocks/>
            </p:cNvSpPr>
            <p:nvPr/>
          </p:nvSpPr>
          <p:spPr bwMode="auto">
            <a:xfrm>
              <a:off x="4731" y="1709"/>
              <a:ext cx="792" cy="540"/>
            </a:xfrm>
            <a:custGeom>
              <a:avLst/>
              <a:gdLst>
                <a:gd name="T0" fmla="*/ 0 w 4749"/>
                <a:gd name="T1" fmla="*/ 0 h 3780"/>
                <a:gd name="T2" fmla="*/ 0 w 4749"/>
                <a:gd name="T3" fmla="*/ 0 h 3780"/>
                <a:gd name="T4" fmla="*/ 1 w 4749"/>
                <a:gd name="T5" fmla="*/ 0 h 3780"/>
                <a:gd name="T6" fmla="*/ 1 w 4749"/>
                <a:gd name="T7" fmla="*/ 0 h 3780"/>
                <a:gd name="T8" fmla="*/ 0 w 4749"/>
                <a:gd name="T9" fmla="*/ 0 h 3780"/>
                <a:gd name="T10" fmla="*/ 0 w 4749"/>
                <a:gd name="T11" fmla="*/ 0 h 37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49"/>
                <a:gd name="T19" fmla="*/ 0 h 3780"/>
                <a:gd name="T20" fmla="*/ 4749 w 4749"/>
                <a:gd name="T21" fmla="*/ 3780 h 37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49" h="3780">
                  <a:moveTo>
                    <a:pt x="53" y="3696"/>
                  </a:moveTo>
                  <a:lnTo>
                    <a:pt x="105" y="3780"/>
                  </a:lnTo>
                  <a:lnTo>
                    <a:pt x="4749" y="168"/>
                  </a:lnTo>
                  <a:lnTo>
                    <a:pt x="4645" y="0"/>
                  </a:lnTo>
                  <a:lnTo>
                    <a:pt x="0" y="3612"/>
                  </a:lnTo>
                  <a:lnTo>
                    <a:pt x="53" y="369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1" name="AutoShape 79"/>
          <p:cNvSpPr>
            <a:spLocks noChangeAspect="1" noChangeArrowheads="1" noTextEdit="1"/>
          </p:cNvSpPr>
          <p:nvPr/>
        </p:nvSpPr>
        <p:spPr bwMode="auto">
          <a:xfrm>
            <a:off x="1444625" y="4076700"/>
            <a:ext cx="26257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92" name="Text Box 80"/>
          <p:cNvSpPr txBox="1">
            <a:spLocks noChangeArrowheads="1"/>
          </p:cNvSpPr>
          <p:nvPr/>
        </p:nvSpPr>
        <p:spPr bwMode="auto">
          <a:xfrm>
            <a:off x="6954838" y="1233488"/>
            <a:ext cx="1870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j-lt"/>
              </a:rPr>
              <a:t>[Lowe, SIFT, 1999]</a:t>
            </a:r>
          </a:p>
        </p:txBody>
      </p:sp>
    </p:spTree>
    <p:extLst>
      <p:ext uri="{BB962C8B-B14F-4D97-AF65-F5344CB8AC3E}">
        <p14:creationId xmlns:p14="http://schemas.microsoft.com/office/powerpoint/2010/main" val="188949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126" grpId="0" animBg="1"/>
      <p:bldP spid="3546127" grpId="0" animBg="1"/>
      <p:bldP spid="3546128" grpId="0" animBg="1"/>
      <p:bldP spid="3546130" grpId="0" build="p"/>
      <p:bldP spid="3546174" grpId="0" animBg="1"/>
      <p:bldP spid="354617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SIFT vector formation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 smtClean="0"/>
              <a:t>Computed on </a:t>
            </a:r>
            <a:r>
              <a:rPr lang="en-US" altLang="en-US" sz="2800" dirty="0" smtClean="0">
                <a:solidFill>
                  <a:srgbClr val="FF0000"/>
                </a:solidFill>
              </a:rPr>
              <a:t>rotated</a:t>
            </a:r>
            <a:r>
              <a:rPr lang="en-US" altLang="en-US" sz="2800" dirty="0" smtClean="0"/>
              <a:t> and </a:t>
            </a:r>
            <a:r>
              <a:rPr lang="en-US" altLang="en-US" sz="2800" dirty="0" smtClean="0">
                <a:solidFill>
                  <a:srgbClr val="FF0000"/>
                </a:solidFill>
              </a:rPr>
              <a:t>scaled</a:t>
            </a:r>
            <a:r>
              <a:rPr lang="en-US" altLang="en-US" sz="2800" dirty="0" smtClean="0"/>
              <a:t> version of window according to computed orientation &amp; scale</a:t>
            </a:r>
          </a:p>
          <a:p>
            <a:pPr marL="782638" lvl="1" eaLnBrk="1" hangingPunct="1"/>
            <a:r>
              <a:rPr lang="en-US" altLang="en-US" dirty="0" smtClean="0"/>
              <a:t>resample the window</a:t>
            </a:r>
          </a:p>
          <a:p>
            <a:pPr eaLnBrk="1" hangingPunct="1"/>
            <a:r>
              <a:rPr lang="en-US" altLang="en-US" sz="2800" dirty="0" smtClean="0"/>
              <a:t>Based on gradients weighted by a Gaussian of variance half the window (for smooth falloff)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982788" y="3721100"/>
            <a:ext cx="3363912" cy="2578100"/>
            <a:chOff x="1982788" y="3721100"/>
            <a:chExt cx="3363912" cy="2578100"/>
          </a:xfrm>
        </p:grpSpPr>
        <p:pic>
          <p:nvPicPr>
            <p:cNvPr id="64514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0" r="58810"/>
            <a:stretch>
              <a:fillRect/>
            </a:stretch>
          </p:blipFill>
          <p:spPr bwMode="auto">
            <a:xfrm>
              <a:off x="3024188" y="3721100"/>
              <a:ext cx="2322512" cy="257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18" name="Line 5"/>
            <p:cNvSpPr>
              <a:spLocks noChangeShapeType="1"/>
            </p:cNvSpPr>
            <p:nvPr/>
          </p:nvSpPr>
          <p:spPr bwMode="auto">
            <a:xfrm rot="10800000" flipH="1">
              <a:off x="1982788" y="3954463"/>
              <a:ext cx="1160462" cy="58737"/>
            </a:xfrm>
            <a:prstGeom prst="line">
              <a:avLst/>
            </a:prstGeom>
            <a:noFill/>
            <a:ln w="12700">
              <a:solidFill>
                <a:srgbClr val="86C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19" name="Line 6"/>
            <p:cNvSpPr>
              <a:spLocks noChangeShapeType="1"/>
            </p:cNvSpPr>
            <p:nvPr/>
          </p:nvSpPr>
          <p:spPr bwMode="auto">
            <a:xfrm>
              <a:off x="1987550" y="4241800"/>
              <a:ext cx="1155700" cy="1670050"/>
            </a:xfrm>
            <a:prstGeom prst="line">
              <a:avLst/>
            </a:prstGeom>
            <a:noFill/>
            <a:ln w="12700">
              <a:solidFill>
                <a:srgbClr val="86C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707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dirty="0" smtClean="0"/>
              <a:t>SIFT vector formation</a:t>
            </a:r>
            <a:endParaRPr lang="en-US" altLang="en-US" b="1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 smtClean="0"/>
              <a:t>Scale Invariant Feature Transform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982788" y="3721100"/>
            <a:ext cx="3363912" cy="2578100"/>
            <a:chOff x="1982788" y="3721100"/>
            <a:chExt cx="3363912" cy="2578100"/>
          </a:xfrm>
        </p:grpSpPr>
        <p:pic>
          <p:nvPicPr>
            <p:cNvPr id="64514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0" r="58810"/>
            <a:stretch>
              <a:fillRect/>
            </a:stretch>
          </p:blipFill>
          <p:spPr bwMode="auto">
            <a:xfrm>
              <a:off x="3024188" y="3721100"/>
              <a:ext cx="2322512" cy="257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18" name="Line 5"/>
            <p:cNvSpPr>
              <a:spLocks noChangeShapeType="1"/>
            </p:cNvSpPr>
            <p:nvPr/>
          </p:nvSpPr>
          <p:spPr bwMode="auto">
            <a:xfrm rot="10800000" flipH="1">
              <a:off x="1982788" y="3954463"/>
              <a:ext cx="1160462" cy="58737"/>
            </a:xfrm>
            <a:prstGeom prst="line">
              <a:avLst/>
            </a:prstGeom>
            <a:noFill/>
            <a:ln w="12700">
              <a:solidFill>
                <a:srgbClr val="86C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19" name="Line 6"/>
            <p:cNvSpPr>
              <a:spLocks noChangeShapeType="1"/>
            </p:cNvSpPr>
            <p:nvPr/>
          </p:nvSpPr>
          <p:spPr bwMode="auto">
            <a:xfrm>
              <a:off x="1987550" y="4241800"/>
              <a:ext cx="1155700" cy="1670050"/>
            </a:xfrm>
            <a:prstGeom prst="line">
              <a:avLst/>
            </a:prstGeom>
            <a:noFill/>
            <a:ln w="12700">
              <a:solidFill>
                <a:srgbClr val="86C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619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Harris corner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0866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Approximate distinctiveness by local </a:t>
            </a:r>
            <a:r>
              <a:rPr lang="en-US" dirty="0" smtClean="0">
                <a:solidFill>
                  <a:srgbClr val="FF0000"/>
                </a:solidFill>
              </a:rPr>
              <a:t>auto-correlation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Approximate local auto-correlation by  </a:t>
            </a:r>
            <a:r>
              <a:rPr lang="en-US" dirty="0" smtClean="0">
                <a:solidFill>
                  <a:srgbClr val="FF0000"/>
                </a:solidFill>
              </a:rPr>
              <a:t>second moment matrix</a:t>
            </a:r>
          </a:p>
          <a:p>
            <a:r>
              <a:rPr lang="en-US" dirty="0" smtClean="0"/>
              <a:t>Quantify distinctiveness (or </a:t>
            </a:r>
            <a:r>
              <a:rPr lang="en-US" dirty="0" err="1" smtClean="0"/>
              <a:t>cornerness</a:t>
            </a:r>
            <a:r>
              <a:rPr lang="en-US" dirty="0" smtClean="0"/>
              <a:t>) as </a:t>
            </a:r>
            <a:r>
              <a:rPr lang="en-US" dirty="0" smtClean="0">
                <a:solidFill>
                  <a:srgbClr val="FF0000"/>
                </a:solidFill>
              </a:rPr>
              <a:t>function of the eigenvalues of the second moment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we don’t actually need to </a:t>
            </a:r>
            <a:br>
              <a:rPr lang="en-US" dirty="0" smtClean="0"/>
            </a:br>
            <a:r>
              <a:rPr lang="en-US" dirty="0" smtClean="0"/>
              <a:t>compute the eigenvalues by</a:t>
            </a:r>
            <a:br>
              <a:rPr lang="en-US" dirty="0" smtClean="0"/>
            </a:br>
            <a:r>
              <a:rPr lang="en-US" dirty="0" smtClean="0"/>
              <a:t>using the determinant and trace</a:t>
            </a:r>
            <a:br>
              <a:rPr lang="en-US" dirty="0" smtClean="0"/>
            </a:br>
            <a:r>
              <a:rPr lang="en-US" dirty="0" smtClean="0"/>
              <a:t>of the second moment matrix.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772400" y="403553"/>
            <a:ext cx="990600" cy="1349048"/>
            <a:chOff x="5715000" y="3487078"/>
            <a:chExt cx="1971675" cy="2685122"/>
          </a:xfrm>
        </p:grpSpPr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4191000"/>
              <a:ext cx="1971675" cy="198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12"/>
            <p:cNvSpPr txBox="1">
              <a:spLocks noChangeArrowheads="1"/>
            </p:cNvSpPr>
            <p:nvPr/>
          </p:nvSpPr>
          <p:spPr bwMode="auto">
            <a:xfrm>
              <a:off x="6003124" y="3487078"/>
              <a:ext cx="1499146" cy="6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altLang="en-US" sz="1400" i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en-US" sz="1400" dirty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</p:grp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91" y="2133600"/>
            <a:ext cx="1435609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6477000" y="4191000"/>
            <a:ext cx="2514600" cy="1610659"/>
            <a:chOff x="2438400" y="4368800"/>
            <a:chExt cx="3886200" cy="2489200"/>
          </a:xfrm>
        </p:grpSpPr>
        <p:sp>
          <p:nvSpPr>
            <p:cNvPr id="11" name="Oval 11"/>
            <p:cNvSpPr>
              <a:spLocks noChangeArrowheads="1"/>
            </p:cNvSpPr>
            <p:nvPr/>
          </p:nvSpPr>
          <p:spPr bwMode="auto">
            <a:xfrm rot="20493121">
              <a:off x="2438400" y="4645025"/>
              <a:ext cx="3886200" cy="193198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rot="1280297" flipV="1">
              <a:off x="2916238" y="4368800"/>
              <a:ext cx="2976563" cy="24892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rot="1280297" flipH="1" flipV="1">
              <a:off x="3771900" y="4856163"/>
              <a:ext cx="1266825" cy="149225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>
              <a:spLocks/>
            </p:cNvSpPr>
            <p:nvPr/>
          </p:nvSpPr>
          <p:spPr bwMode="auto">
            <a:xfrm rot="15103514">
              <a:off x="5268913" y="4621213"/>
              <a:ext cx="184150" cy="1738313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5" name="AutoShape 15"/>
            <p:cNvSpPr>
              <a:spLocks/>
            </p:cNvSpPr>
            <p:nvPr/>
          </p:nvSpPr>
          <p:spPr bwMode="auto">
            <a:xfrm rot="20421326">
              <a:off x="3959225" y="4792663"/>
              <a:ext cx="222250" cy="814387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556164" y="4856020"/>
              <a:ext cx="1752600" cy="61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altLang="en-US" sz="20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altLang="en-US" sz="2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en-US" sz="20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altLang="en-US" sz="20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4498975" y="5580062"/>
              <a:ext cx="1752600" cy="61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altLang="en-US" sz="20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altLang="en-US" sz="2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altLang="en-US" sz="20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altLang="en-US" sz="20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45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SIFT vector formation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/>
              <a:t>Scale Invariant Feature Transform</a:t>
            </a:r>
          </a:p>
          <a:p>
            <a:pPr lvl="1" eaLnBrk="1" hangingPunct="1"/>
            <a:r>
              <a:rPr lang="en-US" altLang="en-US" sz="2400" dirty="0" smtClean="0"/>
              <a:t>4x4 array of gradient orientation histogram weighted by magnitude</a:t>
            </a:r>
          </a:p>
          <a:p>
            <a:pPr lvl="1" eaLnBrk="1" hangingPunct="1"/>
            <a:r>
              <a:rPr lang="en-US" altLang="en-US" sz="2400" dirty="0" smtClean="0"/>
              <a:t>8 orientations x 4x4 array = 128 dimensions</a:t>
            </a:r>
          </a:p>
          <a:p>
            <a:pPr lvl="1" eaLnBrk="1" hangingPunct="1"/>
            <a:r>
              <a:rPr lang="en-US" altLang="en-US" sz="2400" dirty="0" smtClean="0"/>
              <a:t>Motivation:  some sensitivity to spatial layout, but not too much.</a:t>
            </a:r>
          </a:p>
        </p:txBody>
      </p:sp>
      <p:sp>
        <p:nvSpPr>
          <p:cNvPr id="65541" name="Rectangle 4"/>
          <p:cNvSpPr>
            <a:spLocks/>
          </p:cNvSpPr>
          <p:nvPr/>
        </p:nvSpPr>
        <p:spPr bwMode="auto">
          <a:xfrm>
            <a:off x="5840413" y="6299200"/>
            <a:ext cx="30337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7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showing only 2x2 here but is 4x4</a:t>
            </a:r>
          </a:p>
        </p:txBody>
      </p:sp>
      <p:pic>
        <p:nvPicPr>
          <p:cNvPr id="6554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41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Ensure smoothness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mtClean="0"/>
              <a:t>Gaussian weight </a:t>
            </a:r>
          </a:p>
          <a:p>
            <a:pPr eaLnBrk="1" hangingPunct="1"/>
            <a:r>
              <a:rPr lang="en-US" altLang="en-US" smtClean="0"/>
              <a:t>Trilinear interpolation </a:t>
            </a:r>
          </a:p>
          <a:p>
            <a:pPr marL="782638" lvl="1" eaLnBrk="1" hangingPunct="1"/>
            <a:r>
              <a:rPr lang="en-US" altLang="en-US" smtClean="0"/>
              <a:t>a given gradient contributes to 8 bins: </a:t>
            </a:r>
            <a:br>
              <a:rPr lang="en-US" altLang="en-US" smtClean="0"/>
            </a:br>
            <a:r>
              <a:rPr lang="en-US" altLang="en-US" smtClean="0"/>
              <a:t>4 in space times 2 in orientation</a:t>
            </a:r>
          </a:p>
        </p:txBody>
      </p:sp>
      <p:pic>
        <p:nvPicPr>
          <p:cNvPr id="6656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8" name="Line 7"/>
          <p:cNvSpPr>
            <a:spLocks noChangeShapeType="1"/>
          </p:cNvSpPr>
          <p:nvPr/>
        </p:nvSpPr>
        <p:spPr bwMode="auto">
          <a:xfrm flipH="1">
            <a:off x="3767138" y="4498975"/>
            <a:ext cx="163512" cy="5715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9" name="Line 8"/>
          <p:cNvSpPr>
            <a:spLocks noChangeShapeType="1"/>
          </p:cNvSpPr>
          <p:nvPr/>
        </p:nvSpPr>
        <p:spPr bwMode="auto">
          <a:xfrm flipH="1">
            <a:off x="7094538" y="51958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0" name="Line 9"/>
          <p:cNvSpPr>
            <a:spLocks noChangeShapeType="1"/>
          </p:cNvSpPr>
          <p:nvPr/>
        </p:nvSpPr>
        <p:spPr bwMode="auto">
          <a:xfrm flipH="1">
            <a:off x="7094538" y="42179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H="1">
            <a:off x="8047038" y="5265738"/>
            <a:ext cx="173037" cy="16668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 flipH="1">
            <a:off x="8085138" y="4089400"/>
            <a:ext cx="331787" cy="339725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3" name="Line 12"/>
          <p:cNvSpPr>
            <a:spLocks noChangeShapeType="1"/>
          </p:cNvSpPr>
          <p:nvPr/>
        </p:nvSpPr>
        <p:spPr bwMode="auto">
          <a:xfrm flipH="1">
            <a:off x="8074025" y="4419600"/>
            <a:ext cx="304800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 flipH="1">
            <a:off x="8048625" y="5422900"/>
            <a:ext cx="466725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 flipH="1">
            <a:off x="7083425" y="54229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7083425" y="44450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7" name="Freeform 16"/>
          <p:cNvSpPr>
            <a:spLocks/>
          </p:cNvSpPr>
          <p:nvPr/>
        </p:nvSpPr>
        <p:spPr bwMode="auto">
          <a:xfrm>
            <a:off x="2706688" y="4108450"/>
            <a:ext cx="2806700" cy="939800"/>
          </a:xfrm>
          <a:custGeom>
            <a:avLst/>
            <a:gdLst>
              <a:gd name="T0" fmla="*/ 0 w 21600"/>
              <a:gd name="T1" fmla="*/ 39960510 h 21600"/>
              <a:gd name="T2" fmla="*/ 182671859 w 21600"/>
              <a:gd name="T3" fmla="*/ 0 h 21600"/>
              <a:gd name="T4" fmla="*/ 364702076 w 21600"/>
              <a:gd name="T5" fmla="*/ 4088999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21109"/>
                </a:moveTo>
                <a:cubicBezTo>
                  <a:pt x="2135" y="21109"/>
                  <a:pt x="6006" y="0"/>
                  <a:pt x="10819" y="0"/>
                </a:cubicBezTo>
                <a:cubicBezTo>
                  <a:pt x="15633" y="0"/>
                  <a:pt x="17913" y="21600"/>
                  <a:pt x="21600" y="21600"/>
                </a:cubicBezTo>
              </a:path>
            </a:pathLst>
          </a:custGeom>
          <a:noFill/>
          <a:ln w="38100" cap="flat">
            <a:solidFill>
              <a:srgbClr val="4A00E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90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dirty="0" smtClean="0"/>
              <a:t>Reduce effect of illumination</a:t>
            </a:r>
            <a:endParaRPr lang="en-US" altLang="en-US" b="1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819400"/>
          </a:xfrm>
        </p:spPr>
        <p:txBody>
          <a:bodyPr rIns="132080"/>
          <a:lstStyle/>
          <a:p>
            <a:pPr eaLnBrk="1" hangingPunct="1"/>
            <a:r>
              <a:rPr lang="en-US" altLang="en-US" sz="2800" dirty="0" smtClean="0"/>
              <a:t>128-dim vector normalized to 1 </a:t>
            </a:r>
          </a:p>
          <a:p>
            <a:pPr eaLnBrk="1" hangingPunct="1"/>
            <a:r>
              <a:rPr lang="en-US" altLang="en-US" sz="2800" dirty="0" smtClean="0"/>
              <a:t>Threshold gradient magnitudes to avoid excessive influence of high gradients</a:t>
            </a:r>
          </a:p>
          <a:p>
            <a:pPr marL="782638" lvl="1" eaLnBrk="1" hangingPunct="1"/>
            <a:r>
              <a:rPr lang="en-US" altLang="en-US" dirty="0" smtClean="0"/>
              <a:t>after normalization, clamp gradients &gt;0.2</a:t>
            </a:r>
          </a:p>
          <a:p>
            <a:pPr marL="782638" lvl="1" eaLnBrk="1" hangingPunct="1"/>
            <a:r>
              <a:rPr lang="en-US" altLang="en-US" dirty="0" smtClean="0"/>
              <a:t>renormalize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14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>
          <a:xfrm>
            <a:off x="609600" y="1636713"/>
            <a:ext cx="7772400" cy="4876800"/>
          </a:xfrm>
        </p:spPr>
        <p:txBody>
          <a:bodyPr/>
          <a:lstStyle/>
          <a:p>
            <a:r>
              <a:rPr lang="en-US" sz="2800" dirty="0" smtClean="0"/>
              <a:t>Nearest neighbor (Euclidean distance)</a:t>
            </a:r>
          </a:p>
          <a:p>
            <a:r>
              <a:rPr lang="en-US" sz="2800" dirty="0" smtClean="0"/>
              <a:t>Threshold ratio of nearest to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438664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600200"/>
          </a:xfrm>
        </p:spPr>
        <p:txBody>
          <a:bodyPr/>
          <a:lstStyle/>
          <a:p>
            <a:r>
              <a:rPr lang="en-US" dirty="0" smtClean="0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162050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1684543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5539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676400"/>
            <a:ext cx="7345363" cy="4881563"/>
          </a:xfrm>
          <a:noFill/>
        </p:spPr>
      </p:pic>
    </p:spTree>
    <p:extLst>
      <p:ext uri="{BB962C8B-B14F-4D97-AF65-F5344CB8AC3E}">
        <p14:creationId xmlns:p14="http://schemas.microsoft.com/office/powerpoint/2010/main" val="647268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00200"/>
            <a:ext cx="573405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6200000" flipV="1">
            <a:off x="5676900" y="2933700"/>
            <a:ext cx="1219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5" name="TextBox 9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1191791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74755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Box 6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1279797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>
          <a:xfrm>
            <a:off x="163513" y="-25400"/>
            <a:ext cx="5856287" cy="711200"/>
          </a:xfrm>
        </p:spPr>
        <p:txBody>
          <a:bodyPr/>
          <a:lstStyle/>
          <a:p>
            <a:pPr eaLnBrk="1" hangingPunct="1"/>
            <a:r>
              <a:rPr lang="en-US" sz="3500" dirty="0" smtClean="0"/>
              <a:t>Local Descriptors: SURF</a:t>
            </a:r>
            <a:endParaRPr lang="de-CH" sz="3500" dirty="0" smtClean="0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Efficient computation by 2D box filters &amp; integral images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  <a:sym typeface="Symbol" pitchFamily="18" charset="2"/>
              </a:rPr>
              <a:t> </a:t>
            </a:r>
            <a:r>
              <a:rPr kumimoji="1" lang="en-US" b="1" kern="0" dirty="0">
                <a:latin typeface="+mn-lt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Feature extraction @ 200Hz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</a:rPr>
              <a:t>(detector + descriptor, 640×480 </a:t>
            </a:r>
            <a:r>
              <a:rPr kumimoji="1" lang="en-US" b="1" kern="0" dirty="0" err="1">
                <a:latin typeface="+mn-lt"/>
              </a:rPr>
              <a:t>img</a:t>
            </a:r>
            <a:r>
              <a:rPr kumimoji="1" lang="en-US" b="1" kern="0" dirty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latin typeface="Arial" pitchFamily="34" charset="0"/>
              </a:rPr>
              <a:t>http://www.vision.ee.ethz.ch/~surf</a:t>
            </a:r>
            <a:endParaRPr kumimoji="1" lang="en-US" b="1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787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Histogram of  things</a:t>
            </a:r>
          </a:p>
          <a:p>
            <a:pPr lvl="1"/>
            <a:r>
              <a:rPr lang="en-US" dirty="0" smtClean="0"/>
              <a:t>Intensive</a:t>
            </a:r>
          </a:p>
          <a:p>
            <a:pPr lvl="1"/>
            <a:r>
              <a:rPr lang="en-US" dirty="0" smtClean="0"/>
              <a:t>Red, blue, green</a:t>
            </a:r>
          </a:p>
          <a:p>
            <a:pPr lvl="1"/>
            <a:r>
              <a:rPr lang="en-US" dirty="0" smtClean="0"/>
              <a:t>L*a*b, or h*s*v</a:t>
            </a:r>
          </a:p>
          <a:p>
            <a:pPr lvl="1"/>
            <a:r>
              <a:rPr lang="en-US" dirty="0" err="1" smtClean="0"/>
              <a:t>Texton</a:t>
            </a:r>
            <a:r>
              <a:rPr lang="en-US" dirty="0" smtClean="0"/>
              <a:t>  (filter banks)</a:t>
            </a:r>
          </a:p>
          <a:p>
            <a:pPr lvl="1"/>
            <a:r>
              <a:rPr lang="en-US" dirty="0" smtClean="0"/>
              <a:t>Gradients (SIFT)</a:t>
            </a:r>
          </a:p>
          <a:p>
            <a:pPr lvl="1"/>
            <a:r>
              <a:rPr lang="en-US" dirty="0" smtClean="0"/>
              <a:t>….</a:t>
            </a:r>
          </a:p>
          <a:p>
            <a:r>
              <a:rPr lang="en-US" dirty="0" smtClean="0"/>
              <a:t>Tricks</a:t>
            </a:r>
          </a:p>
          <a:p>
            <a:pPr lvl="1"/>
            <a:r>
              <a:rPr lang="en-US" dirty="0"/>
              <a:t>Unit Normalization</a:t>
            </a:r>
          </a:p>
          <a:p>
            <a:pPr lvl="1"/>
            <a:r>
              <a:rPr lang="en-US" dirty="0"/>
              <a:t>Orientation Normalization</a:t>
            </a:r>
          </a:p>
          <a:p>
            <a:pPr lvl="1"/>
            <a:r>
              <a:rPr lang="en-US" dirty="0" smtClean="0"/>
              <a:t>Pyramid</a:t>
            </a:r>
          </a:p>
          <a:p>
            <a:pPr lvl="1"/>
            <a:r>
              <a:rPr lang="en-US" dirty="0" smtClean="0"/>
              <a:t>Bin-wise Low-pass filtering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Harris Detector </a:t>
            </a:r>
            <a:r>
              <a:rPr lang="pl-PL" altLang="en-US" sz="2000" smtClean="0"/>
              <a:t>[Harris88]</a:t>
            </a:r>
            <a:endParaRPr lang="en-US" altLang="en-US" sz="2000" smtClean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2484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4772EB4-4FA1-4919-8942-DFA63B2F2E71}" type="slidenum">
              <a:rPr lang="de-DE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de-DE" altLang="en-US" sz="1200" smtClean="0">
              <a:solidFill>
                <a:srgbClr val="898989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5094288" y="2317750"/>
            <a:ext cx="2974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1. Image derivatives</a:t>
            </a: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5057775" y="3455988"/>
            <a:ext cx="286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2. Square of derivatives</a:t>
            </a: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5105400" y="4278313"/>
            <a:ext cx="3405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3. Gaussian   filter </a:t>
            </a:r>
            <a:r>
              <a:rPr lang="pl-PL" altLang="en-US" sz="1800" i="1">
                <a:solidFill>
                  <a:srgbClr val="000000"/>
                </a:solidFill>
                <a:latin typeface="Arial" charset="0"/>
              </a:rPr>
              <a:t>g(</a:t>
            </a:r>
            <a:r>
              <a:rPr lang="pl-PL" altLang="en-US" sz="1800" i="1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pl-PL" altLang="en-US" sz="1800" i="1" baseline="-25000">
                <a:solidFill>
                  <a:srgbClr val="000000"/>
                </a:solidFill>
                <a:latin typeface="Arial" charset="0"/>
              </a:rPr>
              <a:t>I</a:t>
            </a:r>
            <a:r>
              <a:rPr lang="pl-PL" altLang="en-US" sz="1800" i="1">
                <a:solidFill>
                  <a:srgbClr val="000000"/>
                </a:solidFill>
                <a:latin typeface="Arial" charset="0"/>
              </a:rPr>
              <a:t>)</a:t>
            </a:r>
            <a:endParaRPr lang="en-US" altLang="en-US" sz="18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57238" y="2133600"/>
            <a:ext cx="2519362" cy="865188"/>
            <a:chOff x="3356" y="1638"/>
            <a:chExt cx="2041" cy="756"/>
          </a:xfrm>
        </p:grpSpPr>
        <p:pic>
          <p:nvPicPr>
            <p:cNvPr id="67616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67617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67618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7619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9450" y="3201988"/>
            <a:ext cx="1196975" cy="838200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2115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3211513"/>
            <a:ext cx="11953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1543050" y="316865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2844800" y="316865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3997325" y="3168650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charset="0"/>
              </a:rPr>
              <a:t>xy</a:t>
            </a:r>
            <a:endParaRPr lang="en-US" altLang="en-US" sz="1800" i="1" baseline="-250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5175" y="4111625"/>
            <a:ext cx="3813175" cy="871538"/>
            <a:chOff x="5148263" y="3886200"/>
            <a:chExt cx="3813175" cy="871538"/>
          </a:xfrm>
        </p:grpSpPr>
        <p:pic>
          <p:nvPicPr>
            <p:cNvPr id="67610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263" y="3933825"/>
              <a:ext cx="1182687" cy="82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67611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588" y="3933825"/>
              <a:ext cx="1182687" cy="82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67612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775" y="3933825"/>
              <a:ext cx="1182688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67613" name="Text Box 23"/>
            <p:cNvSpPr txBox="1">
              <a:spLocks noChangeArrowheads="1"/>
            </p:cNvSpPr>
            <p:nvPr/>
          </p:nvSpPr>
          <p:spPr bwMode="auto">
            <a:xfrm>
              <a:off x="5638800" y="3962400"/>
              <a:ext cx="9223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g(I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charset="0"/>
                </a:rPr>
                <a:t>x</a:t>
              </a:r>
              <a:r>
                <a:rPr lang="pl-PL" altLang="en-US" sz="1800" i="1" baseline="30000">
                  <a:solidFill>
                    <a:srgbClr val="FFFFFF"/>
                  </a:solidFill>
                  <a:latin typeface="Arial" charset="0"/>
                </a:rPr>
                <a:t>2</a:t>
              </a: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)</a:t>
              </a:r>
              <a:endParaRPr lang="en-US" altLang="en-US" sz="1800" i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7614" name="Text Box 24"/>
            <p:cNvSpPr txBox="1">
              <a:spLocks noChangeArrowheads="1"/>
            </p:cNvSpPr>
            <p:nvPr/>
          </p:nvSpPr>
          <p:spPr bwMode="auto">
            <a:xfrm>
              <a:off x="6858000" y="3962400"/>
              <a:ext cx="9255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g(I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charset="0"/>
                </a:rPr>
                <a:t>y</a:t>
              </a:r>
              <a:r>
                <a:rPr lang="pl-PL" altLang="en-US" sz="1800" i="1" baseline="30000">
                  <a:solidFill>
                    <a:srgbClr val="FFFFFF"/>
                  </a:solidFill>
                  <a:latin typeface="Arial" charset="0"/>
                </a:rPr>
                <a:t>2</a:t>
              </a: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)</a:t>
              </a:r>
              <a:endParaRPr lang="en-US" altLang="en-US" sz="1800" i="1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7615" name="Text Box 25"/>
            <p:cNvSpPr txBox="1">
              <a:spLocks noChangeArrowheads="1"/>
            </p:cNvSpPr>
            <p:nvPr/>
          </p:nvSpPr>
          <p:spPr bwMode="auto">
            <a:xfrm>
              <a:off x="8035925" y="3886200"/>
              <a:ext cx="9255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g(I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charset="0"/>
                </a:rPr>
                <a:t>xy</a:t>
              </a:r>
              <a:r>
                <a:rPr lang="pl-PL" altLang="en-US" sz="1800" i="1">
                  <a:solidFill>
                    <a:srgbClr val="FFFFFF"/>
                  </a:solidFill>
                  <a:latin typeface="Arial" charset="0"/>
                </a:rPr>
                <a:t>)</a:t>
              </a:r>
              <a:endParaRPr lang="en-US" altLang="en-US" sz="1800" i="1">
                <a:solidFill>
                  <a:srgbClr val="FFFFFF"/>
                </a:solidFill>
                <a:latin typeface="Arial" charset="0"/>
              </a:endParaRPr>
            </a:p>
          </p:txBody>
        </p:sp>
      </p:grp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11738"/>
            <a:ext cx="183356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160713" y="5881688"/>
          <a:ext cx="50069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6" name="Equation" r:id="rId14" imgW="2616200" imgH="266700" progId="Equation.3">
                  <p:embed/>
                </p:oleObj>
              </mc:Choice>
              <mc:Fallback>
                <p:oleObj name="Equation" r:id="rId14" imgW="26162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5881688"/>
                        <a:ext cx="50069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162737"/>
              </p:ext>
            </p:extLst>
          </p:nvPr>
        </p:nvGraphicFramePr>
        <p:xfrm>
          <a:off x="3668713" y="5410200"/>
          <a:ext cx="3827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7" name="Equation" r:id="rId16" imgW="2031840" imgH="228600" progId="Equation.3">
                  <p:embed/>
                </p:oleObj>
              </mc:Choice>
              <mc:Fallback>
                <p:oleObj name="Equation" r:id="rId16" imgW="2031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5410200"/>
                        <a:ext cx="38274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2938463" y="5049838"/>
            <a:ext cx="563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4. Cornerness function </a:t>
            </a: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– </a:t>
            </a: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both eigenvalues are strong</a:t>
            </a:r>
            <a:endParaRPr lang="en-US" altLang="en-US" sz="18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1695450" y="7932738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charset="0"/>
              </a:rPr>
              <a:t>5. Non-maxima suppression</a:t>
            </a:r>
            <a:endParaRPr lang="en-US" altLang="en-US" sz="18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459413" y="2732088"/>
            <a:ext cx="1905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Arial" charset="0"/>
              </a:rPr>
              <a:t>(optionally, blur first)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715000" y="0"/>
            <a:ext cx="3276600" cy="2073275"/>
            <a:chOff x="5715000" y="0"/>
            <a:chExt cx="3276600" cy="2073274"/>
          </a:xfrm>
        </p:grpSpPr>
        <p:sp>
          <p:nvSpPr>
            <p:cNvPr id="6" name="Rectangle 5"/>
            <p:cNvSpPr/>
            <p:nvPr/>
          </p:nvSpPr>
          <p:spPr>
            <a:xfrm>
              <a:off x="5715000" y="0"/>
              <a:ext cx="3276600" cy="207327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67608" name="Object 5"/>
            <p:cNvGraphicFramePr>
              <a:graphicFrameLocks noChangeAspect="1"/>
            </p:cNvGraphicFramePr>
            <p:nvPr/>
          </p:nvGraphicFramePr>
          <p:xfrm>
            <a:off x="6255957" y="1233487"/>
            <a:ext cx="1761729" cy="753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28" name="Equation" r:id="rId18" imgW="1066800" imgH="457200" progId="Equation.DSMT4">
                    <p:embed/>
                  </p:oleObj>
                </mc:Choice>
                <mc:Fallback>
                  <p:oleObj name="Equation" r:id="rId18" imgW="1066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55957" y="1233487"/>
                          <a:ext cx="1761729" cy="753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9" name="Object 4"/>
            <p:cNvGraphicFramePr>
              <a:graphicFrameLocks noChangeAspect="1"/>
            </p:cNvGraphicFramePr>
            <p:nvPr/>
          </p:nvGraphicFramePr>
          <p:xfrm>
            <a:off x="5937250" y="141288"/>
            <a:ext cx="2784475" cy="869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29" name="Equation" r:id="rId20" imgW="1625600" imgH="508000" progId="Equation.3">
                    <p:embed/>
                  </p:oleObj>
                </mc:Choice>
                <mc:Fallback>
                  <p:oleObj name="Equation" r:id="rId20" imgW="16256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7250" y="141288"/>
                          <a:ext cx="2784475" cy="869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35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20" grpId="0"/>
      <p:bldP spid="822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0" y="2209799"/>
            <a:ext cx="3429000" cy="2163763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sz="2000" dirty="0" smtClean="0"/>
              <a:t>Illumination changes</a:t>
            </a:r>
          </a:p>
          <a:p>
            <a:pPr marL="514350" indent="-514350">
              <a:buAutoNum type="alphaUcPeriod"/>
            </a:pPr>
            <a:r>
              <a:rPr lang="en-US" sz="2000" dirty="0" smtClean="0"/>
              <a:t>Scale changes</a:t>
            </a:r>
          </a:p>
          <a:p>
            <a:pPr marL="514350" indent="-514350">
              <a:buAutoNum type="alphaUcPeriod"/>
            </a:pPr>
            <a:r>
              <a:rPr lang="en-US" sz="2000" dirty="0" smtClean="0"/>
              <a:t>Orientation Changes</a:t>
            </a:r>
          </a:p>
          <a:p>
            <a:pPr marL="514350" indent="-514350">
              <a:buAutoNum type="alphaUcPeriod"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28600" y="2209800"/>
            <a:ext cx="49530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r>
              <a:rPr lang="en-US" sz="2000" dirty="0" smtClean="0"/>
              <a:t>Unit Normalization</a:t>
            </a:r>
            <a:endParaRPr lang="en-US" sz="2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/>
              <a:t>Orientation Normalization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/>
              <a:t>Pyramid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018773"/>
            <a:ext cx="6064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Link the motivations of each processing.  </a:t>
            </a:r>
            <a:endParaRPr lang="en-US" sz="25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962400" y="2438400"/>
            <a:ext cx="1219200" cy="685800"/>
            <a:chOff x="3962400" y="2438400"/>
            <a:chExt cx="1219200" cy="6858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962400" y="2438400"/>
              <a:ext cx="1219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62400" y="2743200"/>
              <a:ext cx="12192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962400" y="2743200"/>
              <a:ext cx="12192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65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context</a:t>
            </a:r>
          </a:p>
          <a:p>
            <a:endParaRPr lang="en-US" dirty="0"/>
          </a:p>
          <a:p>
            <a:r>
              <a:rPr lang="en-US" dirty="0" smtClean="0"/>
              <a:t>Self-similarities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altLang="en-US" smtClean="0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kumimoji="1" lang="en-US" altLang="en-US" sz="2800" b="1" smtClean="0">
                <a:solidFill>
                  <a:prstClr val="black"/>
                </a:solidFill>
              </a:rPr>
              <a:t>Local Descriptors: Shape Context</a:t>
            </a:r>
          </a:p>
        </p:txBody>
      </p:sp>
      <p:sp>
        <p:nvSpPr>
          <p:cNvPr id="68612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de-DE" altLang="en-US" sz="2100" b="1" smtClean="0">
              <a:solidFill>
                <a:srgbClr val="EEECE1"/>
              </a:solidFill>
            </a:endParaRPr>
          </a:p>
        </p:txBody>
      </p:sp>
      <p:pic>
        <p:nvPicPr>
          <p:cNvPr id="68613" name="Picture 27" descr="sample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8624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5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6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7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8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9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0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1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2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3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4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68615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 smtClean="0">
                <a:solidFill>
                  <a:prstClr val="black"/>
                </a:solidFill>
              </a:rPr>
              <a:t>Count the number of points inside each bin, e.g.:</a:t>
            </a:r>
          </a:p>
        </p:txBody>
      </p:sp>
      <p:sp>
        <p:nvSpPr>
          <p:cNvPr id="68616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 smtClean="0">
                <a:solidFill>
                  <a:prstClr val="black"/>
                </a:solidFill>
              </a:rPr>
              <a:t>Count = 4</a:t>
            </a:r>
          </a:p>
        </p:txBody>
      </p:sp>
      <p:sp>
        <p:nvSpPr>
          <p:cNvPr id="68617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 smtClean="0">
                <a:solidFill>
                  <a:prstClr val="black"/>
                </a:solidFill>
              </a:rPr>
              <a:t>Count = 10</a:t>
            </a:r>
          </a:p>
        </p:txBody>
      </p:sp>
      <p:sp>
        <p:nvSpPr>
          <p:cNvPr id="68618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9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20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smtClean="0">
                <a:solidFill>
                  <a:prstClr val="black"/>
                </a:solidFill>
                <a:latin typeface="Times New Roman" pitchFamily="18" charset="0"/>
              </a:rPr>
              <a:t>...</a:t>
            </a:r>
          </a:p>
        </p:txBody>
      </p:sp>
      <p:sp>
        <p:nvSpPr>
          <p:cNvPr id="68621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ZapfDingbats"/>
              <a:buNone/>
            </a:pPr>
            <a:r>
              <a:rPr lang="en-US" altLang="en-US" sz="2100" b="1" dirty="0" smtClean="0">
                <a:solidFill>
                  <a:prstClr val="black"/>
                </a:solidFill>
              </a:rPr>
              <a:t>Log-polar binning: more precision for nearby points, more flexibility for farther points.</a:t>
            </a:r>
          </a:p>
        </p:txBody>
      </p:sp>
      <p:sp>
        <p:nvSpPr>
          <p:cNvPr id="68622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mtClean="0">
                <a:solidFill>
                  <a:prstClr val="black"/>
                </a:solidFill>
              </a:rPr>
              <a:t>Belongie &amp; Malik, ICCV 2001</a:t>
            </a:r>
          </a:p>
        </p:txBody>
      </p:sp>
      <p:sp>
        <p:nvSpPr>
          <p:cNvPr id="6862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de-DE" altLang="en-US" sz="1200" smtClean="0">
                <a:solidFill>
                  <a:srgbClr val="EEECE1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9951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6" grpId="0"/>
      <p:bldP spid="68617" grpId="0"/>
      <p:bldP spid="68618" grpId="0" animBg="1"/>
      <p:bldP spid="686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Shape Context Descriptor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9636" name="Picture 2" descr="C:\Users\hays\Desktop\143 Computer Vision\slides\16\shape_context_sc_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946150"/>
            <a:ext cx="72866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6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kumimoji="1" lang="en-US" altLang="en-US" sz="2800" b="1" smtClean="0">
                <a:solidFill>
                  <a:srgbClr val="000000"/>
                </a:solidFill>
              </a:rPr>
              <a:t>Local Descriptors: Geometric Blur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3668" r="53844" b="5482"/>
          <a:stretch>
            <a:fillRect/>
          </a:stretch>
        </p:blipFill>
        <p:spPr bwMode="auto">
          <a:xfrm>
            <a:off x="411163" y="1630363"/>
            <a:ext cx="2822575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0" name="Group 6"/>
          <p:cNvGrpSpPr>
            <a:grpSpLocks/>
          </p:cNvGrpSpPr>
          <p:nvPr/>
        </p:nvGrpSpPr>
        <p:grpSpPr bwMode="auto">
          <a:xfrm>
            <a:off x="520700" y="2265363"/>
            <a:ext cx="781050" cy="781050"/>
            <a:chOff x="385" y="2062"/>
            <a:chExt cx="492" cy="492"/>
          </a:xfrm>
        </p:grpSpPr>
        <p:sp>
          <p:nvSpPr>
            <p:cNvPr id="70697" name="Oval 7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6408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000000"/>
                </a:solidFill>
              </a:endParaRPr>
            </a:p>
          </p:txBody>
        </p:sp>
        <p:sp>
          <p:nvSpPr>
            <p:cNvPr id="70698" name="Oval 8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2736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0661" name="Group 9"/>
          <p:cNvGrpSpPr>
            <a:grpSpLocks/>
          </p:cNvGrpSpPr>
          <p:nvPr/>
        </p:nvGrpSpPr>
        <p:grpSpPr bwMode="auto">
          <a:xfrm>
            <a:off x="792163" y="4117975"/>
            <a:ext cx="1289050" cy="1255713"/>
            <a:chOff x="556" y="3229"/>
            <a:chExt cx="812" cy="791"/>
          </a:xfrm>
        </p:grpSpPr>
        <p:pic>
          <p:nvPicPr>
            <p:cNvPr id="70695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30"/>
            <a:stretch>
              <a:fillRect/>
            </a:stretch>
          </p:blipFill>
          <p:spPr bwMode="auto">
            <a:xfrm>
              <a:off x="609" y="3261"/>
              <a:ext cx="760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96" name="AutoShape 11"/>
            <p:cNvSpPr>
              <a:spLocks noChangeArrowheads="1"/>
            </p:cNvSpPr>
            <p:nvPr/>
          </p:nvSpPr>
          <p:spPr bwMode="auto">
            <a:xfrm>
              <a:off x="556" y="3229"/>
              <a:ext cx="800" cy="792"/>
            </a:xfrm>
            <a:prstGeom prst="roundRect">
              <a:avLst>
                <a:gd name="adj" fmla="val 125"/>
              </a:avLst>
            </a:prstGeom>
            <a:noFill/>
            <a:ln w="936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70662" name="Freeform 12"/>
          <p:cNvSpPr>
            <a:spLocks/>
          </p:cNvSpPr>
          <p:nvPr/>
        </p:nvSpPr>
        <p:spPr bwMode="auto">
          <a:xfrm>
            <a:off x="831850" y="2674938"/>
            <a:ext cx="293688" cy="1387475"/>
          </a:xfrm>
          <a:custGeom>
            <a:avLst/>
            <a:gdLst>
              <a:gd name="T0" fmla="*/ 2147483647 w 817"/>
              <a:gd name="T1" fmla="*/ 0 h 3854"/>
              <a:gd name="T2" fmla="*/ 2147483647 w 817"/>
              <a:gd name="T3" fmla="*/ 2147483647 h 3854"/>
              <a:gd name="T4" fmla="*/ 0 60000 65536"/>
              <a:gd name="T5" fmla="*/ 0 60000 65536"/>
              <a:gd name="T6" fmla="*/ 0 w 817"/>
              <a:gd name="T7" fmla="*/ 0 h 3854"/>
              <a:gd name="T8" fmla="*/ 817 w 817"/>
              <a:gd name="T9" fmla="*/ 3854 h 38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3854">
                <a:moveTo>
                  <a:pt x="56" y="0"/>
                </a:moveTo>
                <a:cubicBezTo>
                  <a:pt x="0" y="3060"/>
                  <a:pt x="816" y="3853"/>
                  <a:pt x="816" y="3853"/>
                </a:cubicBezTo>
              </a:path>
            </a:pathLst>
          </a:cu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63" name="Text Box 13"/>
          <p:cNvSpPr txBox="1">
            <a:spLocks noChangeArrowheads="1"/>
          </p:cNvSpPr>
          <p:nvPr/>
        </p:nvSpPr>
        <p:spPr bwMode="auto">
          <a:xfrm>
            <a:off x="463550" y="5338763"/>
            <a:ext cx="205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1200" smtClean="0">
                <a:solidFill>
                  <a:srgbClr val="000000"/>
                </a:solidFill>
              </a:rPr>
              <a:t>Example descriptor</a:t>
            </a:r>
          </a:p>
        </p:txBody>
      </p:sp>
      <p:sp>
        <p:nvSpPr>
          <p:cNvPr id="70664" name="AutoShape 14"/>
          <p:cNvSpPr>
            <a:spLocks noChangeArrowheads="1"/>
          </p:cNvSpPr>
          <p:nvPr/>
        </p:nvSpPr>
        <p:spPr bwMode="auto">
          <a:xfrm>
            <a:off x="3736975" y="4179888"/>
            <a:ext cx="277813" cy="655637"/>
          </a:xfrm>
          <a:prstGeom prst="roundRect">
            <a:avLst>
              <a:gd name="adj" fmla="val 57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>
              <a:lnSpc>
                <a:spcPct val="116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4000" smtClean="0">
                <a:solidFill>
                  <a:srgbClr val="000000"/>
                </a:solidFill>
                <a:latin typeface="Times New Roman" pitchFamily="18" charset="0"/>
              </a:rPr>
              <a:t>~</a:t>
            </a:r>
          </a:p>
        </p:txBody>
      </p:sp>
      <p:grpSp>
        <p:nvGrpSpPr>
          <p:cNvPr id="70665" name="Group 15"/>
          <p:cNvGrpSpPr>
            <a:grpSpLocks/>
          </p:cNvGrpSpPr>
          <p:nvPr/>
        </p:nvGrpSpPr>
        <p:grpSpPr bwMode="auto">
          <a:xfrm>
            <a:off x="4032250" y="1628775"/>
            <a:ext cx="2976563" cy="2003425"/>
            <a:chOff x="2597" y="1661"/>
            <a:chExt cx="1875" cy="1262"/>
          </a:xfrm>
        </p:grpSpPr>
        <p:grpSp>
          <p:nvGrpSpPr>
            <p:cNvPr id="70678" name="Group 16"/>
            <p:cNvGrpSpPr>
              <a:grpSpLocks/>
            </p:cNvGrpSpPr>
            <p:nvPr/>
          </p:nvGrpSpPr>
          <p:grpSpPr bwMode="auto">
            <a:xfrm>
              <a:off x="2597" y="1661"/>
              <a:ext cx="1875" cy="1262"/>
              <a:chOff x="2597" y="1661"/>
              <a:chExt cx="1875" cy="1262"/>
            </a:xfrm>
          </p:grpSpPr>
          <p:pic>
            <p:nvPicPr>
              <p:cNvPr id="70691" name="Picture 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16" b="45901"/>
              <a:stretch>
                <a:fillRect/>
              </a:stretch>
            </p:blipFill>
            <p:spPr bwMode="auto">
              <a:xfrm>
                <a:off x="2605" y="1662"/>
                <a:ext cx="1860" cy="1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692" name="AutoShape 18"/>
              <p:cNvSpPr>
                <a:spLocks noChangeArrowheads="1"/>
              </p:cNvSpPr>
              <p:nvPr/>
            </p:nvSpPr>
            <p:spPr bwMode="auto">
              <a:xfrm>
                <a:off x="2597" y="1661"/>
                <a:ext cx="1876" cy="1263"/>
              </a:xfrm>
              <a:prstGeom prst="roundRect">
                <a:avLst>
                  <a:gd name="adj" fmla="val 79"/>
                </a:avLst>
              </a:prstGeom>
              <a:noFill/>
              <a:ln w="3672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93" name="Line 19"/>
              <p:cNvSpPr>
                <a:spLocks noChangeShapeType="1"/>
              </p:cNvSpPr>
              <p:nvPr/>
            </p:nvSpPr>
            <p:spPr bwMode="auto">
              <a:xfrm>
                <a:off x="3534" y="1671"/>
                <a:ext cx="1" cy="1238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70694" name="Line 20"/>
              <p:cNvSpPr>
                <a:spLocks noChangeShapeType="1"/>
              </p:cNvSpPr>
              <p:nvPr/>
            </p:nvSpPr>
            <p:spPr bwMode="auto">
              <a:xfrm flipH="1">
                <a:off x="2596" y="2313"/>
                <a:ext cx="1872" cy="1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70679" name="Group 21"/>
            <p:cNvGrpSpPr>
              <a:grpSpLocks/>
            </p:cNvGrpSpPr>
            <p:nvPr/>
          </p:nvGrpSpPr>
          <p:grpSpPr bwMode="auto">
            <a:xfrm>
              <a:off x="3604" y="2512"/>
              <a:ext cx="225" cy="225"/>
              <a:chOff x="3604" y="2512"/>
              <a:chExt cx="225" cy="225"/>
            </a:xfrm>
          </p:grpSpPr>
          <p:sp>
            <p:nvSpPr>
              <p:cNvPr id="70689" name="Oval 22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90" name="Oval 23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0680" name="Group 24"/>
            <p:cNvGrpSpPr>
              <a:grpSpLocks/>
            </p:cNvGrpSpPr>
            <p:nvPr/>
          </p:nvGrpSpPr>
          <p:grpSpPr bwMode="auto">
            <a:xfrm>
              <a:off x="2659" y="2512"/>
              <a:ext cx="226" cy="225"/>
              <a:chOff x="2659" y="2512"/>
              <a:chExt cx="226" cy="225"/>
            </a:xfrm>
          </p:grpSpPr>
          <p:sp>
            <p:nvSpPr>
              <p:cNvPr id="70687" name="Oval 25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88" name="Oval 26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0681" name="Group 27"/>
            <p:cNvGrpSpPr>
              <a:grpSpLocks/>
            </p:cNvGrpSpPr>
            <p:nvPr/>
          </p:nvGrpSpPr>
          <p:grpSpPr bwMode="auto">
            <a:xfrm>
              <a:off x="3604" y="1957"/>
              <a:ext cx="225" cy="225"/>
              <a:chOff x="3604" y="1957"/>
              <a:chExt cx="225" cy="225"/>
            </a:xfrm>
          </p:grpSpPr>
          <p:sp>
            <p:nvSpPr>
              <p:cNvPr id="70685" name="Oval 28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86" name="Oval 29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0682" name="Group 30"/>
            <p:cNvGrpSpPr>
              <a:grpSpLocks/>
            </p:cNvGrpSpPr>
            <p:nvPr/>
          </p:nvGrpSpPr>
          <p:grpSpPr bwMode="auto">
            <a:xfrm>
              <a:off x="2647" y="1957"/>
              <a:ext cx="225" cy="225"/>
              <a:chOff x="2647" y="1957"/>
              <a:chExt cx="225" cy="225"/>
            </a:xfrm>
          </p:grpSpPr>
          <p:sp>
            <p:nvSpPr>
              <p:cNvPr id="70683" name="Oval 31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84" name="Oval 32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5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de-DE" altLang="en-US" sz="2100" b="1" smtClean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70666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9"/>
          <a:stretch>
            <a:fillRect/>
          </a:stretch>
        </p:blipFill>
        <p:spPr bwMode="auto">
          <a:xfrm>
            <a:off x="4832350" y="4276725"/>
            <a:ext cx="1528763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7" name="Picture 3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9"/>
          <a:stretch>
            <a:fillRect/>
          </a:stretch>
        </p:blipFill>
        <p:spPr bwMode="auto">
          <a:xfrm>
            <a:off x="2741613" y="4284663"/>
            <a:ext cx="1528762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8" name="Line 35"/>
          <p:cNvSpPr>
            <a:spLocks noChangeShapeType="1"/>
          </p:cNvSpPr>
          <p:nvPr/>
        </p:nvSpPr>
        <p:spPr bwMode="auto">
          <a:xfrm>
            <a:off x="3354388" y="2655888"/>
            <a:ext cx="592137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69" name="Line 36"/>
          <p:cNvSpPr>
            <a:spLocks noChangeShapeType="1"/>
          </p:cNvSpPr>
          <p:nvPr/>
        </p:nvSpPr>
        <p:spPr bwMode="auto">
          <a:xfrm flipH="1">
            <a:off x="4294188" y="491013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70" name="Line 37"/>
          <p:cNvSpPr>
            <a:spLocks noChangeShapeType="1"/>
          </p:cNvSpPr>
          <p:nvPr/>
        </p:nvSpPr>
        <p:spPr bwMode="auto">
          <a:xfrm flipH="1">
            <a:off x="2198688" y="487838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71" name="Line 38"/>
          <p:cNvSpPr>
            <a:spLocks noChangeShapeType="1"/>
          </p:cNvSpPr>
          <p:nvPr/>
        </p:nvSpPr>
        <p:spPr bwMode="auto">
          <a:xfrm>
            <a:off x="5529263" y="3690938"/>
            <a:ext cx="1587" cy="519112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72" name="AutoShape 39"/>
          <p:cNvSpPr>
            <a:spLocks noChangeArrowheads="1"/>
          </p:cNvSpPr>
          <p:nvPr/>
        </p:nvSpPr>
        <p:spPr bwMode="auto">
          <a:xfrm>
            <a:off x="7129463" y="1663700"/>
            <a:ext cx="1835150" cy="1058863"/>
          </a:xfrm>
          <a:prstGeom prst="roundRect">
            <a:avLst>
              <a:gd name="adj" fmla="val 22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100" smtClean="0">
                <a:solidFill>
                  <a:srgbClr val="000000"/>
                </a:solidFill>
              </a:rPr>
              <a:t>Compute edges at four orientations</a:t>
            </a:r>
          </a:p>
        </p:txBody>
      </p:sp>
      <p:sp>
        <p:nvSpPr>
          <p:cNvPr id="70673" name="AutoShape 40"/>
          <p:cNvSpPr>
            <a:spLocks noChangeArrowheads="1"/>
          </p:cNvSpPr>
          <p:nvPr/>
        </p:nvSpPr>
        <p:spPr bwMode="auto">
          <a:xfrm>
            <a:off x="7127875" y="2901950"/>
            <a:ext cx="1884363" cy="706438"/>
          </a:xfrm>
          <a:prstGeom prst="roundRect">
            <a:avLst>
              <a:gd name="adj" fmla="val 22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100" smtClean="0">
                <a:solidFill>
                  <a:srgbClr val="000000"/>
                </a:solidFill>
              </a:rPr>
              <a:t>Extract a patch</a:t>
            </a:r>
          </a:p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100" smtClean="0">
                <a:solidFill>
                  <a:srgbClr val="000000"/>
                </a:solidFill>
              </a:rPr>
              <a:t>in each channel</a:t>
            </a:r>
          </a:p>
        </p:txBody>
      </p:sp>
      <p:sp>
        <p:nvSpPr>
          <p:cNvPr id="70674" name="AutoShape 41"/>
          <p:cNvSpPr>
            <a:spLocks noChangeArrowheads="1"/>
          </p:cNvSpPr>
          <p:nvPr/>
        </p:nvSpPr>
        <p:spPr bwMode="auto">
          <a:xfrm>
            <a:off x="6264275" y="4702175"/>
            <a:ext cx="2790825" cy="687388"/>
          </a:xfrm>
          <a:prstGeom prst="roundRect">
            <a:avLst>
              <a:gd name="adj" fmla="val 22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000" b="1" smtClean="0">
                <a:solidFill>
                  <a:srgbClr val="000000"/>
                </a:solidFill>
              </a:rPr>
              <a:t>Apply spatially varying</a:t>
            </a:r>
          </a:p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000" b="1" smtClean="0">
                <a:solidFill>
                  <a:srgbClr val="000000"/>
                </a:solidFill>
              </a:rPr>
              <a:t>blur and sub-sample </a:t>
            </a:r>
          </a:p>
        </p:txBody>
      </p:sp>
      <p:sp>
        <p:nvSpPr>
          <p:cNvPr id="70675" name="AutoShape 42"/>
          <p:cNvSpPr>
            <a:spLocks noChangeArrowheads="1"/>
          </p:cNvSpPr>
          <p:nvPr/>
        </p:nvSpPr>
        <p:spPr bwMode="auto">
          <a:xfrm>
            <a:off x="5119688" y="5546725"/>
            <a:ext cx="1171575" cy="304800"/>
          </a:xfrm>
          <a:prstGeom prst="roundRect">
            <a:avLst>
              <a:gd name="adj" fmla="val 37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>
              <a:lnSpc>
                <a:spcPts val="2775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1200" smtClean="0">
                <a:solidFill>
                  <a:srgbClr val="000000"/>
                </a:solidFill>
              </a:rPr>
              <a:t>(Idealized signal)</a:t>
            </a:r>
          </a:p>
        </p:txBody>
      </p:sp>
      <p:sp>
        <p:nvSpPr>
          <p:cNvPr id="70676" name="Text Box 45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Berg &amp; Malik, CVPR 2001</a:t>
            </a:r>
          </a:p>
        </p:txBody>
      </p:sp>
      <p:sp>
        <p:nvSpPr>
          <p:cNvPr id="7067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de-DE" altLang="en-US" sz="1200" smtClean="0">
                <a:solidFill>
                  <a:srgbClr val="000000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67552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  <p:pic>
        <p:nvPicPr>
          <p:cNvPr id="71684" name="Picture 2" descr="C:\Users\hays\Desktop\143 Computer Vision\slides\16\ssi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93913"/>
            <a:ext cx="66262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  <p:pic>
        <p:nvPicPr>
          <p:cNvPr id="72708" name="Picture 2" descr="C:\Users\hays\Desktop\143 Computer Vision\slides\16\ssim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524000"/>
            <a:ext cx="9367838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5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C:\Users\hays\Desktop\143 Computer Vision\slides\16\ssim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914400"/>
            <a:ext cx="684847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3732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</p:spTree>
    <p:extLst>
      <p:ext uri="{BB962C8B-B14F-4D97-AF65-F5344CB8AC3E}">
        <p14:creationId xmlns:p14="http://schemas.microsoft.com/office/powerpoint/2010/main" val="16854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Learning Local Image Descriptors, Winder and Brown, 2007</a:t>
            </a:r>
            <a:endParaRPr lang="en-US" dirty="0"/>
          </a:p>
        </p:txBody>
      </p:sp>
      <p:pic>
        <p:nvPicPr>
          <p:cNvPr id="74755" name="Picture 2" descr="C:\Users\hays\Desktop\143 Computer Vision\slides\16\winde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358900"/>
            <a:ext cx="8313737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3" descr="C:\Users\hays\Desktop\143 Computer Vision\slides\16\wind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6663"/>
            <a:ext cx="8456613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6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Right features depend on what you want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Shape: scene-scale, object-scale, detail-scale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2D form, shading, shadows, texture, linear perspective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Material properties: </a:t>
            </a:r>
            <a:r>
              <a:rPr lang="en-US" dirty="0" err="1" smtClean="0"/>
              <a:t>albedo</a:t>
            </a:r>
            <a:r>
              <a:rPr lang="en-US" dirty="0" smtClean="0"/>
              <a:t>, feel, hardness, …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Color, texture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Motion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Optical flow, tracked points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Distance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Stereo, position, occlusion, scene shape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If known object: size, other objects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5262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Repeatability: Harris corner detector</a:t>
            </a:r>
            <a:endParaRPr lang="en-US" dirty="0"/>
          </a:p>
        </p:txBody>
      </p:sp>
      <p:pic>
        <p:nvPicPr>
          <p:cNvPr id="4" name="Picture 3" descr="cows_step4_harris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2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select descriptors?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Descriptors</a:t>
            </a:r>
            <a:endParaRPr lang="de-CH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/>
              <a:t>Most features can be thought of as templates, histograms (counts), or </a:t>
            </a:r>
            <a:r>
              <a:rPr lang="en-US" altLang="en-US" dirty="0" smtClean="0"/>
              <a:t>combinations</a:t>
            </a: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Robust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Compact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Efficient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Color rarely used</a:t>
            </a:r>
            <a:endParaRPr lang="de-CH" dirty="0" smtClean="0"/>
          </a:p>
        </p:txBody>
      </p:sp>
      <p:sp>
        <p:nvSpPr>
          <p:cNvPr id="450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a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What do you want it for?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Precise localization in x-y: Harris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localization in scale: Difference of Gaussian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Flexible region shape: MSER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Best choice often application dependent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Harris-/Hessian-Laplace/</a:t>
            </a:r>
            <a:r>
              <a:rPr lang="en-US" dirty="0" err="1" smtClean="0"/>
              <a:t>DoG</a:t>
            </a:r>
            <a:r>
              <a:rPr lang="en-US" dirty="0" smtClean="0"/>
              <a:t> work well for many natural categories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MSER works well for buildings and printed things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Why choose?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Get more points with more detectors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mtClean="0"/>
              <a:t>There have been extensive evaluations/comparisons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[Mikolajczyk et al., IJCV’05, PAMI’05]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All detectors/descriptors shown here work well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Keypoint Detectors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069013" y="6488113"/>
            <a:ext cx="3074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Tuytelaars Mikolajczyk 2008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2463"/>
            <a:ext cx="9144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a descriptor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Again, need not stick to one</a:t>
            </a:r>
          </a:p>
          <a:p>
            <a:endParaRPr lang="en-US" smtClean="0"/>
          </a:p>
          <a:p>
            <a:r>
              <a:rPr lang="en-US" smtClean="0"/>
              <a:t>For object instance recognition or stitching, SIFT or variant is a good choice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10200" cy="5135563"/>
          </a:xfrm>
        </p:spPr>
        <p:txBody>
          <a:bodyPr/>
          <a:lstStyle/>
          <a:p>
            <a:endParaRPr lang="en-US" sz="2800" smtClean="0"/>
          </a:p>
          <a:p>
            <a:r>
              <a:rPr lang="en-US" sz="2800" smtClean="0"/>
              <a:t>Keypoint detection: repeatable and distinctive</a:t>
            </a:r>
          </a:p>
          <a:p>
            <a:pPr lvl="1"/>
            <a:r>
              <a:rPr lang="en-US" sz="2400" smtClean="0"/>
              <a:t>Corners, blobs, stable regions</a:t>
            </a:r>
          </a:p>
          <a:p>
            <a:pPr lvl="1"/>
            <a:r>
              <a:rPr lang="en-US" sz="2400" smtClean="0"/>
              <a:t>Harris, DoG</a:t>
            </a:r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Descriptors: robust and selective</a:t>
            </a:r>
          </a:p>
          <a:p>
            <a:pPr lvl="1"/>
            <a:r>
              <a:rPr lang="en-US" sz="2400" smtClean="0"/>
              <a:t>spatial histograms of orientation</a:t>
            </a:r>
          </a:p>
          <a:p>
            <a:pPr lvl="1"/>
            <a:r>
              <a:rPr lang="en-US" sz="2400" smtClean="0"/>
              <a:t>SIFT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time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Feature matching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</a:rPr>
              <a:t>So far: can localize in x-y, but not scale</a:t>
            </a:r>
            <a:endParaRPr lang="en-US" sz="2000" dirty="0" smtClean="0">
              <a:latin typeface="Arial" pitchFamily="34" charset="0"/>
            </a:endParaRPr>
          </a:p>
        </p:txBody>
      </p:sp>
      <p:pic>
        <p:nvPicPr>
          <p:cNvPr id="389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028" t="6926" r="9505" b="10374"/>
          <a:stretch>
            <a:fillRect/>
          </a:stretch>
        </p:blipFill>
        <p:spPr>
          <a:xfrm>
            <a:off x="1219200" y="1295400"/>
            <a:ext cx="6553200" cy="52593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Blob detector: Laplacian </a:t>
            </a:r>
            <a:r>
              <a:rPr lang="en-US" dirty="0"/>
              <a:t>of </a:t>
            </a:r>
            <a:r>
              <a:rPr lang="en-US" dirty="0" smtClean="0"/>
              <a:t>Gaussian</a:t>
            </a:r>
          </a:p>
          <a:p>
            <a:endParaRPr lang="en-US" dirty="0"/>
          </a:p>
          <a:p>
            <a:r>
              <a:rPr lang="en-US" dirty="0" smtClean="0"/>
              <a:t>Interest points in Space-scale space</a:t>
            </a:r>
          </a:p>
          <a:p>
            <a:endParaRPr lang="en-US" dirty="0" smtClean="0"/>
          </a:p>
          <a:p>
            <a:r>
              <a:rPr lang="en-US" dirty="0" smtClean="0"/>
              <a:t>Feature/patch Descriptors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формление по умолчанию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Times New Roman"/>
        <a:ea typeface="ヒラギノ明朝 ProN W3"/>
        <a:cs typeface="ヒラギノ明朝 ProN W3"/>
      </a:majorFont>
      <a:minorFont>
        <a:latin typeface="Times New Roman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37162</TotalTime>
  <Words>1664</Words>
  <Application>Microsoft Office PowerPoint</Application>
  <PresentationFormat>On-screen Show (4:3)</PresentationFormat>
  <Paragraphs>432</Paragraphs>
  <Slides>76</Slides>
  <Notes>22</Notes>
  <HiddenSlides>9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Office Theme</vt:lpstr>
      <vt:lpstr>1_Office Theme</vt:lpstr>
      <vt:lpstr>Оформление по умолчанию</vt:lpstr>
      <vt:lpstr>2_Office Theme</vt:lpstr>
      <vt:lpstr>Equation</vt:lpstr>
      <vt:lpstr>Local Image Features</vt:lpstr>
      <vt:lpstr>This section: correspondence and alignment</vt:lpstr>
      <vt:lpstr>Overview of Keypoint Matching</vt:lpstr>
      <vt:lpstr>Review: Harris Corner</vt:lpstr>
      <vt:lpstr>Review: Harris corner detector</vt:lpstr>
      <vt:lpstr>Harris Detector [Harris88]</vt:lpstr>
      <vt:lpstr>Repeatability: Harris corner detector</vt:lpstr>
      <vt:lpstr>So far: can localize in x-y, but not scale</vt:lpstr>
      <vt:lpstr>Today’s class</vt:lpstr>
      <vt:lpstr>Review: edge detection</vt:lpstr>
      <vt:lpstr>Blob detection in 2D</vt:lpstr>
      <vt:lpstr>Scale issue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Detecting interest points in space-scale</vt:lpstr>
      <vt:lpstr>Today’s class</vt:lpstr>
      <vt:lpstr>Efficient Implementation</vt:lpstr>
      <vt:lpstr>Scale image</vt:lpstr>
      <vt:lpstr>DoG – Efficient Computation</vt:lpstr>
      <vt:lpstr>Find local maxima in position-scale space of Difference-of-Gaussian</vt:lpstr>
      <vt:lpstr>Results: Difference-of-Gaussian</vt:lpstr>
      <vt:lpstr>Matlab</vt:lpstr>
      <vt:lpstr>Popular corner Detectors</vt:lpstr>
      <vt:lpstr>Harris-Laplace [Mikolajczyk ‘01]</vt:lpstr>
      <vt:lpstr>Harris-Laplace [Mikolajczyk ‘01]</vt:lpstr>
      <vt:lpstr>Maximally Stable Extremal Regions [Matas ‘02]</vt:lpstr>
      <vt:lpstr>Example Results: MSER</vt:lpstr>
      <vt:lpstr>Comparison</vt:lpstr>
      <vt:lpstr>Available at a web site near you…</vt:lpstr>
      <vt:lpstr>Today’s class</vt:lpstr>
      <vt:lpstr>Image representations</vt:lpstr>
      <vt:lpstr>Image Representations: Histograms</vt:lpstr>
      <vt:lpstr>Image Representations: Histograms</vt:lpstr>
      <vt:lpstr>Image Representations: Histograms</vt:lpstr>
      <vt:lpstr>Distance between histograms</vt:lpstr>
      <vt:lpstr>Other distance metric</vt:lpstr>
      <vt:lpstr>Histograms: Implementation issues</vt:lpstr>
      <vt:lpstr>What kind of things do we compute histograms of?</vt:lpstr>
      <vt:lpstr>What kind of things do we compute histograms of?</vt:lpstr>
      <vt:lpstr>Gradient</vt:lpstr>
      <vt:lpstr>Quiz</vt:lpstr>
      <vt:lpstr>Answer: orientation normalization</vt:lpstr>
      <vt:lpstr>SIFT vector formation</vt:lpstr>
      <vt:lpstr>SIFT vector formation</vt:lpstr>
      <vt:lpstr>SIFT vector formation</vt:lpstr>
      <vt:lpstr>Ensure smoothness</vt:lpstr>
      <vt:lpstr>Reduce effect of illumination</vt:lpstr>
      <vt:lpstr>Matching Local Features</vt:lpstr>
      <vt:lpstr>SIFT Repeatability</vt:lpstr>
      <vt:lpstr>SIFT Repeatability</vt:lpstr>
      <vt:lpstr>SIFT Repeatability</vt:lpstr>
      <vt:lpstr>SIFT Repeatability</vt:lpstr>
      <vt:lpstr>Local Descriptors: SURF</vt:lpstr>
      <vt:lpstr>So far</vt:lpstr>
      <vt:lpstr>Quiz</vt:lpstr>
      <vt:lpstr>Two More Descriptors</vt:lpstr>
      <vt:lpstr>PowerPoint Presentation</vt:lpstr>
      <vt:lpstr>Shape Context Descriptor</vt:lpstr>
      <vt:lpstr>PowerPoint Presentation</vt:lpstr>
      <vt:lpstr>Self-similarity Descriptor</vt:lpstr>
      <vt:lpstr>Self-similarity Descriptor</vt:lpstr>
      <vt:lpstr>Self-similarity Descriptor</vt:lpstr>
      <vt:lpstr>Learning Local Image Descriptors, Winder and Brown, 2007</vt:lpstr>
      <vt:lpstr>Right features depend on what you want to know</vt:lpstr>
      <vt:lpstr>How to select descriptors?</vt:lpstr>
      <vt:lpstr>Local Descriptors</vt:lpstr>
      <vt:lpstr>Choosing a detector</vt:lpstr>
      <vt:lpstr>Comparison of Keypoint Detectors</vt:lpstr>
      <vt:lpstr>Choosing a descriptor</vt:lpstr>
      <vt:lpstr>Things to remember</vt:lpstr>
      <vt:lpstr>Next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Xiao Bai Liu</cp:lastModifiedBy>
  <cp:revision>202</cp:revision>
  <dcterms:created xsi:type="dcterms:W3CDTF">2009-12-16T02:55:56Z</dcterms:created>
  <dcterms:modified xsi:type="dcterms:W3CDTF">2017-03-09T00:54:07Z</dcterms:modified>
</cp:coreProperties>
</file>